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46"/>
  </p:notesMasterIdLst>
  <p:sldIdLst>
    <p:sldId id="258" r:id="rId2"/>
    <p:sldId id="260" r:id="rId3"/>
    <p:sldId id="293" r:id="rId4"/>
    <p:sldId id="294" r:id="rId5"/>
    <p:sldId id="295" r:id="rId6"/>
    <p:sldId id="296" r:id="rId7"/>
    <p:sldId id="297" r:id="rId8"/>
    <p:sldId id="298" r:id="rId9"/>
    <p:sldId id="299" r:id="rId10"/>
    <p:sldId id="300" r:id="rId11"/>
    <p:sldId id="304" r:id="rId12"/>
    <p:sldId id="292" r:id="rId13"/>
    <p:sldId id="305" r:id="rId14"/>
    <p:sldId id="277" r:id="rId15"/>
    <p:sldId id="261" r:id="rId16"/>
    <p:sldId id="280" r:id="rId17"/>
    <p:sldId id="282" r:id="rId18"/>
    <p:sldId id="286" r:id="rId19"/>
    <p:sldId id="281" r:id="rId20"/>
    <p:sldId id="287" r:id="rId21"/>
    <p:sldId id="279" r:id="rId22"/>
    <p:sldId id="262" r:id="rId23"/>
    <p:sldId id="285" r:id="rId24"/>
    <p:sldId id="288" r:id="rId25"/>
    <p:sldId id="283" r:id="rId26"/>
    <p:sldId id="284" r:id="rId27"/>
    <p:sldId id="289" r:id="rId28"/>
    <p:sldId id="273" r:id="rId29"/>
    <p:sldId id="276" r:id="rId30"/>
    <p:sldId id="274" r:id="rId31"/>
    <p:sldId id="275" r:id="rId32"/>
    <p:sldId id="272" r:id="rId33"/>
    <p:sldId id="268" r:id="rId34"/>
    <p:sldId id="271" r:id="rId35"/>
    <p:sldId id="306" r:id="rId36"/>
    <p:sldId id="269" r:id="rId37"/>
    <p:sldId id="308" r:id="rId38"/>
    <p:sldId id="311" r:id="rId39"/>
    <p:sldId id="310" r:id="rId40"/>
    <p:sldId id="309" r:id="rId41"/>
    <p:sldId id="264" r:id="rId42"/>
    <p:sldId id="265" r:id="rId43"/>
    <p:sldId id="270" r:id="rId44"/>
    <p:sldId id="259" r:id="rId4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ELL" initials="D" lastIdx="1" clrIdx="0">
    <p:extLst>
      <p:ext uri="{19B8F6BF-5375-455C-9EA6-DF929625EA0E}">
        <p15:presenceInfo xmlns:p15="http://schemas.microsoft.com/office/powerpoint/2012/main" userId="8c0124c594cf3b7a"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CC66FF"/>
    <a:srgbClr val="9900CC"/>
    <a:srgbClr val="99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309" autoAdjust="0"/>
    <p:restoredTop sz="85636" autoAdjust="0"/>
  </p:normalViewPr>
  <p:slideViewPr>
    <p:cSldViewPr snapToGrid="0">
      <p:cViewPr>
        <p:scale>
          <a:sx n="68" d="100"/>
          <a:sy n="68" d="100"/>
        </p:scale>
        <p:origin x="684" y="18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commentAuthors" Target="commentAuthors.xml"/><Relationship Id="rId50"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s>
</file>

<file path=ppt/media/image1.png>
</file>

<file path=ppt/media/image10.png>
</file>

<file path=ppt/media/image11.gif>
</file>

<file path=ppt/media/image12.gif>
</file>

<file path=ppt/media/image13.png>
</file>

<file path=ppt/media/image14.png>
</file>

<file path=ppt/media/image15.jpeg>
</file>

<file path=ppt/media/image16.png>
</file>

<file path=ppt/media/image17.gif>
</file>

<file path=ppt/media/image18.gif>
</file>

<file path=ppt/media/image19.jpeg>
</file>

<file path=ppt/media/image2.gif>
</file>

<file path=ppt/media/image20.png>
</file>

<file path=ppt/media/image21.gif>
</file>

<file path=ppt/media/image22.png>
</file>

<file path=ppt/media/image23.png>
</file>

<file path=ppt/media/image24.png>
</file>

<file path=ppt/media/image25.gif>
</file>

<file path=ppt/media/image26.gif>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gif>
</file>

<file path=ppt/media/image37.jpeg>
</file>

<file path=ppt/media/image38.png>
</file>

<file path=ppt/media/image39.gif>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8238CE3-E578-4897-B201-0D50847EDA38}" type="datetimeFigureOut">
              <a:rPr lang="en-IN" smtClean="0"/>
              <a:t>11-11-2021</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27A744-A128-449F-92E1-E9781379B9A0}" type="slidenum">
              <a:rPr lang="en-IN" smtClean="0"/>
              <a:t>‹#›</a:t>
            </a:fld>
            <a:endParaRPr lang="en-IN"/>
          </a:p>
        </p:txBody>
      </p:sp>
    </p:spTree>
    <p:extLst>
      <p:ext uri="{BB962C8B-B14F-4D97-AF65-F5344CB8AC3E}">
        <p14:creationId xmlns:p14="http://schemas.microsoft.com/office/powerpoint/2010/main" val="37912948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smtClean="0"/>
              <a:t>Ref : https://towardsdatascience.com/a-comprehensive-guide-to-convolutional-neural-networks-the-eli5-way-3bd2b1164a53</a:t>
            </a:r>
          </a:p>
          <a:p>
            <a:r>
              <a:rPr lang="en-IN" dirty="0" smtClean="0"/>
              <a:t>Ref : https://www.ibm.com/cloud/learn/convolutional-neural-networks</a:t>
            </a:r>
            <a:endParaRPr lang="en-IN" dirty="0"/>
          </a:p>
        </p:txBody>
      </p:sp>
      <p:sp>
        <p:nvSpPr>
          <p:cNvPr id="4" name="Slide Number Placeholder 3"/>
          <p:cNvSpPr>
            <a:spLocks noGrp="1"/>
          </p:cNvSpPr>
          <p:nvPr>
            <p:ph type="sldNum" sz="quarter" idx="10"/>
          </p:nvPr>
        </p:nvSpPr>
        <p:spPr/>
        <p:txBody>
          <a:bodyPr/>
          <a:lstStyle/>
          <a:p>
            <a:fld id="{1827A744-A128-449F-92E1-E9781379B9A0}" type="slidenum">
              <a:rPr lang="en-IN" smtClean="0"/>
              <a:t>15</a:t>
            </a:fld>
            <a:endParaRPr lang="en-IN"/>
          </a:p>
        </p:txBody>
      </p:sp>
    </p:spTree>
    <p:extLst>
      <p:ext uri="{BB962C8B-B14F-4D97-AF65-F5344CB8AC3E}">
        <p14:creationId xmlns:p14="http://schemas.microsoft.com/office/powerpoint/2010/main" val="2949750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1827A744-A128-449F-92E1-E9781379B9A0}" type="slidenum">
              <a:rPr lang="en-IN" smtClean="0"/>
              <a:t>22</a:t>
            </a:fld>
            <a:endParaRPr lang="en-IN"/>
          </a:p>
        </p:txBody>
      </p:sp>
    </p:spTree>
    <p:extLst>
      <p:ext uri="{BB962C8B-B14F-4D97-AF65-F5344CB8AC3E}">
        <p14:creationId xmlns:p14="http://schemas.microsoft.com/office/powerpoint/2010/main" val="27033209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smtClean="0"/>
              <a:t>Good reference:</a:t>
            </a:r>
          </a:p>
          <a:p>
            <a:r>
              <a:rPr lang="en-IN" dirty="0" smtClean="0"/>
              <a:t>https://medium.com/machine-learning-researcher/convlutional-neural-network-cnn-2fc4faa7bb63</a:t>
            </a:r>
            <a:endParaRPr lang="en-IN" dirty="0"/>
          </a:p>
        </p:txBody>
      </p:sp>
      <p:sp>
        <p:nvSpPr>
          <p:cNvPr id="4" name="Slide Number Placeholder 3"/>
          <p:cNvSpPr>
            <a:spLocks noGrp="1"/>
          </p:cNvSpPr>
          <p:nvPr>
            <p:ph type="sldNum" sz="quarter" idx="10"/>
          </p:nvPr>
        </p:nvSpPr>
        <p:spPr/>
        <p:txBody>
          <a:bodyPr/>
          <a:lstStyle/>
          <a:p>
            <a:fld id="{1827A744-A128-449F-92E1-E9781379B9A0}" type="slidenum">
              <a:rPr lang="en-IN" smtClean="0"/>
              <a:t>23</a:t>
            </a:fld>
            <a:endParaRPr lang="en-IN"/>
          </a:p>
        </p:txBody>
      </p:sp>
    </p:spTree>
    <p:extLst>
      <p:ext uri="{BB962C8B-B14F-4D97-AF65-F5344CB8AC3E}">
        <p14:creationId xmlns:p14="http://schemas.microsoft.com/office/powerpoint/2010/main" val="24434941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smtClean="0"/>
              <a:t>https://iq.opengenus.org/convolutional-neural-networks/</a:t>
            </a:r>
            <a:endParaRPr lang="en-IN" dirty="0"/>
          </a:p>
        </p:txBody>
      </p:sp>
      <p:sp>
        <p:nvSpPr>
          <p:cNvPr id="4" name="Slide Number Placeholder 3"/>
          <p:cNvSpPr>
            <a:spLocks noGrp="1"/>
          </p:cNvSpPr>
          <p:nvPr>
            <p:ph type="sldNum" sz="quarter" idx="10"/>
          </p:nvPr>
        </p:nvSpPr>
        <p:spPr/>
        <p:txBody>
          <a:bodyPr/>
          <a:lstStyle/>
          <a:p>
            <a:fld id="{1827A744-A128-449F-92E1-E9781379B9A0}" type="slidenum">
              <a:rPr lang="en-IN" smtClean="0"/>
              <a:t>26</a:t>
            </a:fld>
            <a:endParaRPr lang="en-IN"/>
          </a:p>
        </p:txBody>
      </p:sp>
    </p:spTree>
    <p:extLst>
      <p:ext uri="{BB962C8B-B14F-4D97-AF65-F5344CB8AC3E}">
        <p14:creationId xmlns:p14="http://schemas.microsoft.com/office/powerpoint/2010/main" val="40091726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smtClean="0"/>
              <a:t>https://builtin.com/data-science/recurrent-neural-networks-and-lstm</a:t>
            </a:r>
            <a:endParaRPr lang="en-IN" dirty="0"/>
          </a:p>
        </p:txBody>
      </p:sp>
      <p:sp>
        <p:nvSpPr>
          <p:cNvPr id="4" name="Slide Number Placeholder 3"/>
          <p:cNvSpPr>
            <a:spLocks noGrp="1"/>
          </p:cNvSpPr>
          <p:nvPr>
            <p:ph type="sldNum" sz="quarter" idx="10"/>
          </p:nvPr>
        </p:nvSpPr>
        <p:spPr/>
        <p:txBody>
          <a:bodyPr/>
          <a:lstStyle/>
          <a:p>
            <a:fld id="{1827A744-A128-449F-92E1-E9781379B9A0}" type="slidenum">
              <a:rPr lang="en-IN" smtClean="0"/>
              <a:t>32</a:t>
            </a:fld>
            <a:endParaRPr lang="en-IN"/>
          </a:p>
        </p:txBody>
      </p:sp>
    </p:spTree>
    <p:extLst>
      <p:ext uri="{BB962C8B-B14F-4D97-AF65-F5344CB8AC3E}">
        <p14:creationId xmlns:p14="http://schemas.microsoft.com/office/powerpoint/2010/main" val="8374592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5A069CB8-F204-4D06-B913-C5A26A89888A}" type="datetimeFigureOut">
              <a:rPr lang="en-US" dirty="0"/>
              <a:t>11/11/2021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0B6E300-0A13-4A81-945A-7333C271A069}" type="datetimeFigureOut">
              <a:rPr lang="en-US" dirty="0"/>
              <a:t>11/11/2021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4671962-1EA4-46E7-BCB0-F36CE46D1A59}" type="datetimeFigureOut">
              <a:rPr lang="en-US" dirty="0"/>
              <a:t>11/11/2021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30BB376-B19C-488D-ABEB-03C7E6E9E3E0}" type="datetimeFigureOut">
              <a:rPr lang="en-US" dirty="0"/>
              <a:t>11/11/2021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29637A9-119A-49DA-BD12-AAC58B377D80}"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86F077B-A50F-4D64-8574-E2D6A98A5553}" type="datetimeFigureOut">
              <a:rPr lang="en-US" dirty="0"/>
              <a:t>11/11/2021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97278" y="1845734"/>
            <a:ext cx="4937760" cy="402336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D9E2A62-1983-43A1-A163-D8AA46534C80}" type="datetimeFigureOut">
              <a:rPr lang="en-US" dirty="0"/>
              <a:t>11/11/2021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898F3E3B-34E3-4345-B2A1-994B83598A9C}" type="datetimeFigureOut">
              <a:rPr lang="en-US" dirty="0"/>
              <a:t>11/11/2021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FD816C96-82A1-4D77-8ADA-627AC6FE3D65}" type="datetimeFigureOut">
              <a:rPr lang="en-US" dirty="0"/>
              <a:t>11/11/2021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1D102C1E-28F2-47E9-802D-339E64E2F920}" type="datetimeFigureOut">
              <a:rPr lang="en-US" dirty="0"/>
              <a:t>11/11/2021</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24271A48-F18A-45B3-BC05-1E27DA3F88AF}" type="datetimeFigureOut">
              <a:rPr lang="en-US" dirty="0"/>
              <a:t>11/11/2021</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65B747F8-9654-4282-85D2-65F41AAE7A75}" type="datetimeFigureOut">
              <a:rPr lang="en-US" dirty="0"/>
              <a:t>11/11/2021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5DC5B261-8843-42D1-AAFC-05E20E2D9B97}" type="datetimeFigureOut">
              <a:rPr lang="en-US" dirty="0"/>
              <a:t>11/11/2021</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4FAB73BC-B049-4115-A692-8D63A059BFB8}" type="slidenum">
              <a:rPr lang="en-US" dirty="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6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image" Target="../media/image11.gi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8.gif"/><Relationship Id="rId2" Type="http://schemas.openxmlformats.org/officeDocument/2006/relationships/image" Target="../media/image17.gi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gi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5.gif"/><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26.gif"/></Relationships>
</file>

<file path=ppt/slides/_rels/slide3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36.gif"/><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hyperlink" Target="https://colab.research.google.com/drive/1RoA7Mcf8Uhnq4mXotVKIv8b_0SBTQJUA?usp=sharing" TargetMode="External"/><Relationship Id="rId2" Type="http://schemas.openxmlformats.org/officeDocument/2006/relationships/hyperlink" Target="https://github.com/ENG19CS0334-TEJAAL-M/DL_Assignment/tree/main/Assignment%203" TargetMode="External"/><Relationship Id="rId1" Type="http://schemas.openxmlformats.org/officeDocument/2006/relationships/slideLayout" Target="../slideLayouts/slideLayout2.xml"/><Relationship Id="rId5" Type="http://schemas.openxmlformats.org/officeDocument/2006/relationships/image" Target="../media/image38.png"/><Relationship Id="rId4" Type="http://schemas.openxmlformats.org/officeDocument/2006/relationships/image" Target="../media/image37.jpeg"/></Relationships>
</file>

<file path=ppt/slides/_rels/slide42.xml.rels><?xml version="1.0" encoding="UTF-8" standalone="yes"?>
<Relationships xmlns="http://schemas.openxmlformats.org/package/2006/relationships"><Relationship Id="rId3" Type="http://schemas.openxmlformats.org/officeDocument/2006/relationships/hyperlink" Target="https://towardsdatascience.com/a-comprehensive-guide-to-convolutional-neural-networks-the-eli5-way-3bd2b1164a53" TargetMode="External"/><Relationship Id="rId2" Type="http://schemas.openxmlformats.org/officeDocument/2006/relationships/hyperlink" Target="https://medium.com/machine-learning-researcher/convlutional-neural-network-cnn-2fc4faa7bb63" TargetMode="External"/><Relationship Id="rId1" Type="http://schemas.openxmlformats.org/officeDocument/2006/relationships/slideLayout" Target="../slideLayouts/slideLayout2.xml"/><Relationship Id="rId6" Type="http://schemas.openxmlformats.org/officeDocument/2006/relationships/hyperlink" Target="https://victorzhou.com/blog/intro-to-cnns-part-1/" TargetMode="External"/><Relationship Id="rId5" Type="http://schemas.openxmlformats.org/officeDocument/2006/relationships/hyperlink" Target="https://iq.opengenus.org/convolutional-neural-networks/" TargetMode="External"/><Relationship Id="rId4" Type="http://schemas.openxmlformats.org/officeDocument/2006/relationships/hyperlink" Target="https://www.ibm.com/cloud/learn/convolutional-neural-networks" TargetMode="External"/></Relationships>
</file>

<file path=ppt/slides/_rels/slide43.xml.rels><?xml version="1.0" encoding="UTF-8" standalone="yes"?>
<Relationships xmlns="http://schemas.openxmlformats.org/package/2006/relationships"><Relationship Id="rId3" Type="http://schemas.openxmlformats.org/officeDocument/2006/relationships/hyperlink" Target="https://towardsdatascience.com/illustrated-guide-to-recurrent-neural-networks-79e5eb8049c9" TargetMode="External"/><Relationship Id="rId2" Type="http://schemas.openxmlformats.org/officeDocument/2006/relationships/hyperlink" Target="https://builtin.com/data-science/recurrent-neural-networks-and-lstm" TargetMode="External"/><Relationship Id="rId1" Type="http://schemas.openxmlformats.org/officeDocument/2006/relationships/slideLayout" Target="../slideLayouts/slideLayout2.xml"/><Relationship Id="rId5" Type="http://schemas.openxmlformats.org/officeDocument/2006/relationships/hyperlink" Target="https://www.youtube.com/watch?v=MZmNxvLDdV0" TargetMode="External"/><Relationship Id="rId4" Type="http://schemas.openxmlformats.org/officeDocument/2006/relationships/hyperlink" Target="https://developers.google.com/machine-learning/gan/gan_structure" TargetMode="External"/></Relationships>
</file>

<file path=ppt/slides/_rels/slide44.xml.rels><?xml version="1.0" encoding="UTF-8" standalone="yes"?>
<Relationships xmlns="http://schemas.openxmlformats.org/package/2006/relationships"><Relationship Id="rId2" Type="http://schemas.openxmlformats.org/officeDocument/2006/relationships/image" Target="../media/image39.gif"/><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itle 1"/>
          <p:cNvSpPr txBox="1">
            <a:spLocks/>
          </p:cNvSpPr>
          <p:nvPr/>
        </p:nvSpPr>
        <p:spPr>
          <a:xfrm>
            <a:off x="2168434" y="326572"/>
            <a:ext cx="8582297" cy="1763486"/>
          </a:xfrm>
          <a:prstGeom prst="rect">
            <a:avLst/>
          </a:prstGeom>
        </p:spPr>
        <p:txBody>
          <a:bodyPr>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IN" sz="8800" b="1" dirty="0" smtClean="0">
                <a:effectLst>
                  <a:outerShdw blurRad="38100" dist="38100" dir="2700000" algn="tl">
                    <a:srgbClr val="000000">
                      <a:alpha val="43137"/>
                    </a:srgbClr>
                  </a:outerShdw>
                </a:effectLst>
                <a:latin typeface="+mn-lt"/>
              </a:rPr>
              <a:t>DEEP LEARNING ASSIGNMENT 3</a:t>
            </a:r>
            <a:endParaRPr lang="en-IN" sz="8800" dirty="0">
              <a:latin typeface="+mn-lt"/>
            </a:endParaRPr>
          </a:p>
        </p:txBody>
      </p:sp>
      <p:sp>
        <p:nvSpPr>
          <p:cNvPr id="5" name="Rectangle 4"/>
          <p:cNvSpPr/>
          <p:nvPr/>
        </p:nvSpPr>
        <p:spPr>
          <a:xfrm>
            <a:off x="6740434" y="3406115"/>
            <a:ext cx="5225142" cy="2585323"/>
          </a:xfrm>
          <a:prstGeom prst="rect">
            <a:avLst/>
          </a:prstGeom>
        </p:spPr>
        <p:txBody>
          <a:bodyPr wrap="square">
            <a:spAutoFit/>
          </a:bodyPr>
          <a:lstStyle/>
          <a:p>
            <a:pPr algn="just"/>
            <a:r>
              <a:rPr lang="en-IN" sz="2400" b="1" dirty="0">
                <a:effectLst>
                  <a:outerShdw blurRad="38100" dist="38100" dir="2700000" algn="tl">
                    <a:srgbClr val="000000">
                      <a:alpha val="43137"/>
                    </a:srgbClr>
                  </a:outerShdw>
                </a:effectLst>
              </a:rPr>
              <a:t>SUBMITTED TO : Mr. C V S N REDDY</a:t>
            </a:r>
          </a:p>
          <a:p>
            <a:pPr algn="just"/>
            <a:r>
              <a:rPr lang="en-IN" sz="2400" b="1" dirty="0">
                <a:effectLst>
                  <a:outerShdw blurRad="38100" dist="38100" dir="2700000" algn="tl">
                    <a:srgbClr val="000000">
                      <a:alpha val="43137"/>
                    </a:srgbClr>
                  </a:outerShdw>
                </a:effectLst>
              </a:rPr>
              <a:t> SUBMITTED BY : TEJAAL M</a:t>
            </a:r>
          </a:p>
          <a:p>
            <a:pPr algn="just"/>
            <a:r>
              <a:rPr lang="en-IN" sz="2400" b="1" dirty="0">
                <a:effectLst>
                  <a:outerShdw blurRad="38100" dist="38100" dir="2700000" algn="tl">
                    <a:srgbClr val="000000">
                      <a:alpha val="43137"/>
                    </a:srgbClr>
                  </a:outerShdw>
                </a:effectLst>
              </a:rPr>
              <a:t>                    USN : ENG19CS0334</a:t>
            </a:r>
          </a:p>
          <a:p>
            <a:pPr algn="just"/>
            <a:r>
              <a:rPr lang="en-IN" sz="2400" b="1" dirty="0">
                <a:effectLst>
                  <a:outerShdw blurRad="38100" dist="38100" dir="2700000" algn="tl">
                    <a:srgbClr val="000000">
                      <a:alpha val="43137"/>
                    </a:srgbClr>
                  </a:outerShdw>
                </a:effectLst>
              </a:rPr>
              <a:t>         SEMESTER : 5</a:t>
            </a:r>
          </a:p>
          <a:p>
            <a:pPr algn="just"/>
            <a:r>
              <a:rPr lang="en-IN" sz="2400" b="1" dirty="0">
                <a:effectLst>
                  <a:outerShdw blurRad="38100" dist="38100" dir="2700000" algn="tl">
                    <a:srgbClr val="000000">
                      <a:alpha val="43137"/>
                    </a:srgbClr>
                  </a:outerShdw>
                </a:effectLst>
              </a:rPr>
              <a:t>                   YEAR : III</a:t>
            </a:r>
          </a:p>
          <a:p>
            <a:pPr algn="just"/>
            <a:r>
              <a:rPr lang="en-IN" sz="2400" b="1" dirty="0">
                <a:effectLst>
                  <a:outerShdw blurRad="38100" dist="38100" dir="2700000" algn="tl">
                    <a:srgbClr val="000000">
                      <a:alpha val="43137"/>
                    </a:srgbClr>
                  </a:outerShdw>
                </a:effectLst>
              </a:rPr>
              <a:t>             SECTION : F</a:t>
            </a:r>
          </a:p>
          <a:p>
            <a:endParaRPr lang="en-IN" dirty="0"/>
          </a:p>
        </p:txBody>
      </p:sp>
      <p:pic>
        <p:nvPicPr>
          <p:cNvPr id="6" name="Picture 5"/>
          <p:cNvPicPr>
            <a:picLocks noChangeAspect="1"/>
          </p:cNvPicPr>
          <p:nvPr/>
        </p:nvPicPr>
        <p:blipFill>
          <a:blip r:embed="rId2"/>
          <a:stretch>
            <a:fillRect/>
          </a:stretch>
        </p:blipFill>
        <p:spPr>
          <a:xfrm>
            <a:off x="2791468" y="3154094"/>
            <a:ext cx="2286344" cy="1544682"/>
          </a:xfrm>
          <a:prstGeom prst="rect">
            <a:avLst/>
          </a:prstGeom>
        </p:spPr>
      </p:pic>
      <p:sp>
        <p:nvSpPr>
          <p:cNvPr id="7" name="Rectangle 6"/>
          <p:cNvSpPr/>
          <p:nvPr/>
        </p:nvSpPr>
        <p:spPr>
          <a:xfrm>
            <a:off x="886640" y="4698776"/>
            <a:ext cx="6096000" cy="1615827"/>
          </a:xfrm>
          <a:prstGeom prst="rect">
            <a:avLst/>
          </a:prstGeom>
        </p:spPr>
        <p:txBody>
          <a:bodyPr>
            <a:spAutoFit/>
          </a:bodyPr>
          <a:lstStyle/>
          <a:p>
            <a:pPr lvl="0" algn="ctr"/>
            <a:r>
              <a:rPr lang="en-IN" b="1" dirty="0"/>
              <a:t>DAYANANDA SAGAR UNIVERSITY</a:t>
            </a:r>
            <a:endParaRPr lang="en-IN" dirty="0"/>
          </a:p>
          <a:p>
            <a:pPr lvl="0" algn="ctr"/>
            <a:r>
              <a:rPr lang="de-DE" b="1" dirty="0"/>
              <a:t>DEPARTMENT OF COMPUTER SCIENCE &amp; ENGINEERING</a:t>
            </a:r>
            <a:endParaRPr lang="en-IN" dirty="0"/>
          </a:p>
          <a:p>
            <a:pPr lvl="0" algn="ctr"/>
            <a:r>
              <a:rPr lang="en-US" b="1" dirty="0"/>
              <a:t>SCHOOL OF ENGINEERING</a:t>
            </a:r>
            <a:endParaRPr lang="en-IN" dirty="0"/>
          </a:p>
          <a:p>
            <a:pPr lvl="0" algn="ctr"/>
            <a:r>
              <a:rPr lang="en-IN" sz="1500" b="1" dirty="0"/>
              <a:t>Dayananda </a:t>
            </a:r>
            <a:r>
              <a:rPr lang="en-IN" sz="1500" b="1" dirty="0" err="1"/>
              <a:t>Sagar</a:t>
            </a:r>
            <a:r>
              <a:rPr lang="en-IN" sz="1500" b="1" dirty="0"/>
              <a:t> University</a:t>
            </a:r>
            <a:endParaRPr lang="en-IN" sz="1500" dirty="0"/>
          </a:p>
          <a:p>
            <a:pPr lvl="0" algn="ctr"/>
            <a:r>
              <a:rPr lang="en-US" sz="1500" b="1" dirty="0" err="1"/>
              <a:t>Kudlu</a:t>
            </a:r>
            <a:r>
              <a:rPr lang="en-US" sz="1500" b="1" dirty="0"/>
              <a:t> Gate</a:t>
            </a:r>
            <a:endParaRPr lang="en-IN" sz="1500" dirty="0"/>
          </a:p>
          <a:p>
            <a:pPr lvl="0" algn="ctr"/>
            <a:r>
              <a:rPr lang="en-US" sz="1500" b="1" dirty="0"/>
              <a:t>Bangalore – 560068</a:t>
            </a:r>
            <a:endParaRPr lang="en-IN" dirty="0"/>
          </a:p>
        </p:txBody>
      </p:sp>
    </p:spTree>
    <p:extLst>
      <p:ext uri="{BB962C8B-B14F-4D97-AF65-F5344CB8AC3E}">
        <p14:creationId xmlns:p14="http://schemas.microsoft.com/office/powerpoint/2010/main" val="235779160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Autofit/>
          </a:bodyPr>
          <a:lstStyle/>
          <a:p>
            <a:pPr>
              <a:buFont typeface="Wingdings" panose="05000000000000000000" pitchFamily="2" charset="2"/>
              <a:buChar char="Ø"/>
            </a:pPr>
            <a:r>
              <a:rPr lang="en-US" sz="2400" dirty="0"/>
              <a:t>When visualizing a neutral network, we generally draw lines from the previous layer to the current layer whenever the preceding neuron has a weight above 0 in the weighted sum formula for the current neuron.</a:t>
            </a:r>
            <a:endParaRPr lang="en-US" sz="2400" dirty="0" smtClean="0"/>
          </a:p>
          <a:p>
            <a:pPr>
              <a:buFont typeface="Wingdings" panose="05000000000000000000" pitchFamily="2" charset="2"/>
              <a:buChar char="Ø"/>
            </a:pPr>
            <a:r>
              <a:rPr lang="en-US" sz="2400" dirty="0" smtClean="0"/>
              <a:t>As </a:t>
            </a:r>
            <a:r>
              <a:rPr lang="en-US" sz="2400" dirty="0"/>
              <a:t>you can see, not every neuron-neuron pair has synapse. </a:t>
            </a:r>
            <a:endParaRPr lang="en-US" sz="2400" dirty="0" smtClean="0"/>
          </a:p>
          <a:p>
            <a:pPr>
              <a:buFont typeface="Wingdings" panose="05000000000000000000" pitchFamily="2" charset="2"/>
              <a:buChar char="Ø"/>
            </a:pPr>
            <a:r>
              <a:rPr lang="en-US" sz="2400" dirty="0" smtClean="0"/>
              <a:t>x4 </a:t>
            </a:r>
            <a:r>
              <a:rPr lang="en-US" sz="2400" dirty="0"/>
              <a:t>only feeds three out of the five neurons in the hidden layer, as an example. </a:t>
            </a:r>
            <a:endParaRPr lang="en-US" sz="2400" dirty="0" smtClean="0"/>
          </a:p>
          <a:p>
            <a:pPr>
              <a:buFont typeface="Wingdings" panose="05000000000000000000" pitchFamily="2" charset="2"/>
              <a:buChar char="Ø"/>
            </a:pPr>
            <a:r>
              <a:rPr lang="en-US" sz="2400" dirty="0" smtClean="0"/>
              <a:t>This </a:t>
            </a:r>
            <a:r>
              <a:rPr lang="en-US" sz="2400" dirty="0"/>
              <a:t>illustrates an important point when building neural networks – that not every neuron in a preceding layer must be used in the next layer of a neural network.</a:t>
            </a:r>
            <a:endParaRPr lang="en-IN" sz="2400" dirty="0"/>
          </a:p>
        </p:txBody>
      </p:sp>
      <p:sp>
        <p:nvSpPr>
          <p:cNvPr id="2" name="Title 1"/>
          <p:cNvSpPr>
            <a:spLocks noGrp="1"/>
          </p:cNvSpPr>
          <p:nvPr>
            <p:ph type="title"/>
          </p:nvPr>
        </p:nvSpPr>
        <p:spPr/>
        <p:txBody>
          <a:bodyPr/>
          <a:lstStyle/>
          <a:p>
            <a:endParaRPr lang="en-IN"/>
          </a:p>
        </p:txBody>
      </p:sp>
      <p:sp>
        <p:nvSpPr>
          <p:cNvPr id="5" name="Title 1"/>
          <p:cNvSpPr txBox="1">
            <a:spLocks/>
          </p:cNvSpPr>
          <p:nvPr/>
        </p:nvSpPr>
        <p:spPr>
          <a:xfrm>
            <a:off x="1097280" y="286604"/>
            <a:ext cx="10058400" cy="1084996"/>
          </a:xfrm>
          <a:prstGeom prst="rect">
            <a:avLst/>
          </a:prstGeom>
          <a:solidFill>
            <a:srgbClr val="CC66FF"/>
          </a:solidFill>
          <a:ln w="25400" cap="flat" cmpd="sng" algn="ctr">
            <a:solidFill>
              <a:srgbClr val="CC66FF"/>
            </a:solidFill>
            <a:prstDash val="solid"/>
          </a:ln>
        </p:spPr>
        <p:style>
          <a:lnRef idx="3">
            <a:schemeClr val="lt1"/>
          </a:lnRef>
          <a:fillRef idx="1">
            <a:schemeClr val="accent2"/>
          </a:fillRef>
          <a:effectRef idx="1">
            <a:schemeClr val="accent2"/>
          </a:effectRef>
          <a:fontRef idx="minor">
            <a:schemeClr val="lt1"/>
          </a:fontRef>
        </p:style>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lnSpc>
                <a:spcPct val="100000"/>
              </a:lnSpc>
            </a:pPr>
            <a:r>
              <a:rPr lang="en-US" sz="6000" b="1" smtClean="0">
                <a:effectLst>
                  <a:outerShdw blurRad="38100" dist="38100" dir="2700000" algn="tl">
                    <a:srgbClr val="000000">
                      <a:alpha val="43137"/>
                    </a:srgbClr>
                  </a:outerShdw>
                </a:effectLst>
              </a:rPr>
              <a:t>DEEP NEURAL NETWORKS</a:t>
            </a:r>
            <a:endParaRPr lang="en-IN" sz="6000"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61420819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r>
              <a:rPr lang="en-US" sz="2400" dirty="0"/>
              <a:t>We can summarize the construction of deep learning models in Keras using the Sequential model as follows:</a:t>
            </a:r>
          </a:p>
          <a:p>
            <a:pPr marL="514350" indent="-514350">
              <a:buFont typeface="+mj-lt"/>
              <a:buAutoNum type="arabicPeriod"/>
            </a:pPr>
            <a:r>
              <a:rPr lang="en-US" sz="2400" b="1" dirty="0">
                <a:solidFill>
                  <a:schemeClr val="bg2">
                    <a:lumMod val="50000"/>
                  </a:schemeClr>
                </a:solidFill>
                <a:effectLst>
                  <a:outerShdw blurRad="38100" dist="38100" dir="2700000" algn="tl">
                    <a:srgbClr val="000000">
                      <a:alpha val="43137"/>
                    </a:srgbClr>
                  </a:outerShdw>
                </a:effectLst>
              </a:rPr>
              <a:t>Define your model</a:t>
            </a:r>
            <a:r>
              <a:rPr lang="en-US" sz="2400" dirty="0">
                <a:solidFill>
                  <a:schemeClr val="bg2">
                    <a:lumMod val="50000"/>
                  </a:schemeClr>
                </a:solidFill>
              </a:rPr>
              <a:t>: create a Sequential model </a:t>
            </a:r>
            <a:r>
              <a:rPr lang="en-US" sz="2400" dirty="0" smtClean="0">
                <a:solidFill>
                  <a:schemeClr val="bg2">
                    <a:lumMod val="50000"/>
                  </a:schemeClr>
                </a:solidFill>
              </a:rPr>
              <a:t>or Function API model and </a:t>
            </a:r>
            <a:r>
              <a:rPr lang="en-US" sz="2400" dirty="0">
                <a:solidFill>
                  <a:schemeClr val="bg2">
                    <a:lumMod val="50000"/>
                  </a:schemeClr>
                </a:solidFill>
              </a:rPr>
              <a:t>add layers.</a:t>
            </a:r>
          </a:p>
          <a:p>
            <a:pPr marL="514350" indent="-514350">
              <a:buFont typeface="+mj-lt"/>
              <a:buAutoNum type="arabicPeriod"/>
            </a:pPr>
            <a:r>
              <a:rPr lang="en-US" sz="2400" b="1" dirty="0">
                <a:solidFill>
                  <a:schemeClr val="bg2">
                    <a:lumMod val="50000"/>
                  </a:schemeClr>
                </a:solidFill>
                <a:effectLst>
                  <a:outerShdw blurRad="38100" dist="38100" dir="2700000" algn="tl">
                    <a:srgbClr val="000000">
                      <a:alpha val="43137"/>
                    </a:srgbClr>
                  </a:outerShdw>
                </a:effectLst>
              </a:rPr>
              <a:t>Compile your model</a:t>
            </a:r>
            <a:r>
              <a:rPr lang="en-US" sz="2400" dirty="0">
                <a:solidFill>
                  <a:schemeClr val="bg2">
                    <a:lumMod val="50000"/>
                  </a:schemeClr>
                </a:solidFill>
              </a:rPr>
              <a:t>: specify loss function and optimizers and call the .compile() function.</a:t>
            </a:r>
          </a:p>
          <a:p>
            <a:pPr marL="514350" indent="-514350">
              <a:buFont typeface="+mj-lt"/>
              <a:buAutoNum type="arabicPeriod"/>
            </a:pPr>
            <a:r>
              <a:rPr lang="en-US" sz="2400" b="1" dirty="0">
                <a:solidFill>
                  <a:schemeClr val="bg2">
                    <a:lumMod val="50000"/>
                  </a:schemeClr>
                </a:solidFill>
                <a:effectLst>
                  <a:outerShdw blurRad="38100" dist="38100" dir="2700000" algn="tl">
                    <a:srgbClr val="000000">
                      <a:alpha val="43137"/>
                    </a:srgbClr>
                  </a:outerShdw>
                </a:effectLst>
              </a:rPr>
              <a:t>Fit your model: </a:t>
            </a:r>
            <a:r>
              <a:rPr lang="en-US" sz="2400" dirty="0">
                <a:solidFill>
                  <a:schemeClr val="bg2">
                    <a:lumMod val="50000"/>
                  </a:schemeClr>
                </a:solidFill>
              </a:rPr>
              <a:t>train the model on data by calling the .fit() function.</a:t>
            </a:r>
          </a:p>
          <a:p>
            <a:pPr marL="514350" indent="-514350">
              <a:buFont typeface="+mj-lt"/>
              <a:buAutoNum type="arabicPeriod"/>
            </a:pPr>
            <a:r>
              <a:rPr lang="en-US" sz="2400" b="1" dirty="0">
                <a:solidFill>
                  <a:schemeClr val="bg2">
                    <a:lumMod val="50000"/>
                  </a:schemeClr>
                </a:solidFill>
                <a:effectLst>
                  <a:outerShdw blurRad="38100" dist="38100" dir="2700000" algn="tl">
                    <a:srgbClr val="000000">
                      <a:alpha val="43137"/>
                    </a:srgbClr>
                  </a:outerShdw>
                </a:effectLst>
              </a:rPr>
              <a:t>Make predictions</a:t>
            </a:r>
            <a:r>
              <a:rPr lang="en-US" sz="2400" dirty="0">
                <a:solidFill>
                  <a:schemeClr val="bg2">
                    <a:lumMod val="50000"/>
                  </a:schemeClr>
                </a:solidFill>
              </a:rPr>
              <a:t>: use the model to generate predictions on new data by calling functions such as .evaluate() or .predict().</a:t>
            </a:r>
            <a:endParaRPr lang="en-IN" sz="2400" dirty="0">
              <a:solidFill>
                <a:schemeClr val="bg2">
                  <a:lumMod val="50000"/>
                </a:schemeClr>
              </a:solidFill>
            </a:endParaRPr>
          </a:p>
        </p:txBody>
      </p:sp>
      <p:sp>
        <p:nvSpPr>
          <p:cNvPr id="6" name="Title 1"/>
          <p:cNvSpPr>
            <a:spLocks noGrp="1"/>
          </p:cNvSpPr>
          <p:nvPr>
            <p:ph type="title"/>
          </p:nvPr>
        </p:nvSpPr>
        <p:spPr>
          <a:xfrm>
            <a:off x="1097280" y="286604"/>
            <a:ext cx="10058400" cy="1120166"/>
          </a:xfrm>
          <a:solidFill>
            <a:srgbClr val="CC66FF"/>
          </a:solidFill>
          <a:ln>
            <a:solidFill>
              <a:srgbClr val="CC66FF"/>
            </a:solidFill>
          </a:ln>
        </p:spPr>
        <p:style>
          <a:lnRef idx="3">
            <a:schemeClr val="lt1"/>
          </a:lnRef>
          <a:fillRef idx="1">
            <a:schemeClr val="accent2"/>
          </a:fillRef>
          <a:effectRef idx="1">
            <a:schemeClr val="accent2"/>
          </a:effectRef>
          <a:fontRef idx="minor">
            <a:schemeClr val="lt1"/>
          </a:fontRef>
        </p:style>
        <p:txBody>
          <a:bodyPr>
            <a:noAutofit/>
          </a:bodyPr>
          <a:lstStyle/>
          <a:p>
            <a:pPr algn="ctr">
              <a:lnSpc>
                <a:spcPct val="100000"/>
              </a:lnSpc>
            </a:pPr>
            <a:r>
              <a:rPr lang="en-US" sz="6000" b="1" dirty="0" smtClean="0">
                <a:effectLst>
                  <a:outerShdw blurRad="38100" dist="38100" dir="2700000" algn="tl">
                    <a:srgbClr val="000000">
                      <a:alpha val="43137"/>
                    </a:srgbClr>
                  </a:outerShdw>
                </a:effectLst>
              </a:rPr>
              <a:t>DEEP NEURAL NETWORKS</a:t>
            </a:r>
            <a:endParaRPr lang="en-IN" sz="6000"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9116055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0" y="188130"/>
            <a:ext cx="10058400" cy="1084996"/>
          </a:xfrm>
          <a:solidFill>
            <a:srgbClr val="CC66FF"/>
          </a:solidFill>
        </p:spPr>
        <p:style>
          <a:lnRef idx="3">
            <a:schemeClr val="lt1"/>
          </a:lnRef>
          <a:fillRef idx="1">
            <a:schemeClr val="accent2"/>
          </a:fillRef>
          <a:effectRef idx="1">
            <a:schemeClr val="accent2"/>
          </a:effectRef>
          <a:fontRef idx="minor">
            <a:schemeClr val="lt1"/>
          </a:fontRef>
        </p:style>
        <p:txBody>
          <a:bodyPr>
            <a:noAutofit/>
          </a:bodyPr>
          <a:lstStyle/>
          <a:p>
            <a:pPr algn="ctr">
              <a:lnSpc>
                <a:spcPct val="100000"/>
              </a:lnSpc>
            </a:pPr>
            <a:r>
              <a:rPr lang="en-US" sz="6000" b="1" dirty="0" smtClean="0">
                <a:effectLst>
                  <a:outerShdw blurRad="38100" dist="38100" dir="2700000" algn="tl">
                    <a:srgbClr val="000000">
                      <a:alpha val="43137"/>
                    </a:srgbClr>
                  </a:outerShdw>
                </a:effectLst>
              </a:rPr>
              <a:t>APPLICATIONS OF DNN</a:t>
            </a:r>
            <a:endParaRPr lang="en-IN" sz="6000" b="1" dirty="0">
              <a:effectLst>
                <a:outerShdw blurRad="38100" dist="38100" dir="2700000" algn="tl">
                  <a:srgbClr val="000000">
                    <a:alpha val="43137"/>
                  </a:srgbClr>
                </a:outerShdw>
              </a:effectLst>
            </a:endParaRPr>
          </a:p>
        </p:txBody>
      </p:sp>
      <p:sp>
        <p:nvSpPr>
          <p:cNvPr id="3" name="Content Placeholder 2"/>
          <p:cNvSpPr>
            <a:spLocks noGrp="1"/>
          </p:cNvSpPr>
          <p:nvPr>
            <p:ph idx="1"/>
          </p:nvPr>
        </p:nvSpPr>
        <p:spPr>
          <a:xfrm>
            <a:off x="1097280" y="1273126"/>
            <a:ext cx="10058400" cy="4302706"/>
          </a:xfrm>
        </p:spPr>
        <p:txBody>
          <a:bodyPr>
            <a:noAutofit/>
          </a:bodyPr>
          <a:lstStyle/>
          <a:p>
            <a:pPr>
              <a:buFont typeface="Wingdings" panose="05000000000000000000" pitchFamily="2" charset="2"/>
              <a:buChar char="q"/>
            </a:pPr>
            <a:r>
              <a:rPr lang="en-US" sz="2200" b="1" dirty="0" smtClean="0"/>
              <a:t>Virtual </a:t>
            </a:r>
            <a:r>
              <a:rPr lang="en-US" sz="2200" b="1" dirty="0"/>
              <a:t>Assistants</a:t>
            </a:r>
          </a:p>
          <a:p>
            <a:pPr>
              <a:buFont typeface="Wingdings" panose="05000000000000000000" pitchFamily="2" charset="2"/>
              <a:buChar char="Ø"/>
            </a:pPr>
            <a:r>
              <a:rPr lang="en-US" sz="2200" dirty="0"/>
              <a:t>Virtual Assistants are cloud-based applications that understand natural language voice commands and complete tasks for the user. </a:t>
            </a:r>
            <a:endParaRPr lang="en-US" sz="2200" dirty="0" smtClean="0"/>
          </a:p>
          <a:p>
            <a:pPr>
              <a:buFont typeface="Wingdings" panose="05000000000000000000" pitchFamily="2" charset="2"/>
              <a:buChar char="Ø"/>
            </a:pPr>
            <a:r>
              <a:rPr lang="en-US" sz="2200" dirty="0" smtClean="0"/>
              <a:t>Amazon </a:t>
            </a:r>
            <a:r>
              <a:rPr lang="en-US" sz="2200" dirty="0"/>
              <a:t>Alexa, Cortana, Siri, and Google Assistant are typical examples of virtual assistants</a:t>
            </a:r>
            <a:r>
              <a:rPr lang="en-US" sz="2200" dirty="0" smtClean="0"/>
              <a:t>.</a:t>
            </a:r>
          </a:p>
          <a:p>
            <a:pPr>
              <a:buFont typeface="Wingdings" panose="05000000000000000000" pitchFamily="2" charset="2"/>
              <a:buChar char="Ø"/>
            </a:pPr>
            <a:r>
              <a:rPr lang="en-US" sz="2200" dirty="0" smtClean="0"/>
              <a:t>Each </a:t>
            </a:r>
            <a:r>
              <a:rPr lang="en-US" sz="2200" dirty="0"/>
              <a:t>time a command is fed to the assistant, they tend to provide a better user experience based on past experiences using Deep Learning algorithms.</a:t>
            </a:r>
          </a:p>
          <a:p>
            <a:pPr>
              <a:buFont typeface="Wingdings" panose="05000000000000000000" pitchFamily="2" charset="2"/>
              <a:buChar char="q"/>
            </a:pPr>
            <a:r>
              <a:rPr lang="en-US" sz="2200" b="1" dirty="0" err="1" smtClean="0"/>
              <a:t>Chatbots</a:t>
            </a:r>
            <a:endParaRPr lang="en-US" sz="2200" b="1" dirty="0"/>
          </a:p>
          <a:p>
            <a:pPr>
              <a:buFont typeface="Wingdings" panose="05000000000000000000" pitchFamily="2" charset="2"/>
              <a:buChar char="Ø"/>
            </a:pPr>
            <a:r>
              <a:rPr lang="en-US" sz="2200" dirty="0" smtClean="0"/>
              <a:t>A </a:t>
            </a:r>
            <a:r>
              <a:rPr lang="en-US" sz="2200" dirty="0" err="1"/>
              <a:t>chatbot</a:t>
            </a:r>
            <a:r>
              <a:rPr lang="en-US" sz="2200" dirty="0"/>
              <a:t> is an AI application to chat online via text or text-to-speech. </a:t>
            </a:r>
            <a:endParaRPr lang="en-US" sz="2200" dirty="0" smtClean="0"/>
          </a:p>
          <a:p>
            <a:pPr>
              <a:buFont typeface="Wingdings" panose="05000000000000000000" pitchFamily="2" charset="2"/>
              <a:buChar char="Ø"/>
            </a:pPr>
            <a:r>
              <a:rPr lang="en-US" sz="2200" dirty="0" err="1" smtClean="0"/>
              <a:t>Chatbots</a:t>
            </a:r>
            <a:r>
              <a:rPr lang="en-US" sz="2200" dirty="0" smtClean="0"/>
              <a:t> </a:t>
            </a:r>
            <a:r>
              <a:rPr lang="en-US" sz="2200" dirty="0"/>
              <a:t>are used a lot in customer interaction, marketing on social network sites, and instant messaging the client. </a:t>
            </a:r>
            <a:endParaRPr lang="en-US" sz="2200" dirty="0" smtClean="0"/>
          </a:p>
          <a:p>
            <a:pPr>
              <a:buFont typeface="Wingdings" panose="05000000000000000000" pitchFamily="2" charset="2"/>
              <a:buChar char="Ø"/>
            </a:pPr>
            <a:r>
              <a:rPr lang="en-US" sz="2200" dirty="0" smtClean="0"/>
              <a:t>It </a:t>
            </a:r>
            <a:r>
              <a:rPr lang="en-US" sz="2200" dirty="0"/>
              <a:t>delivers automated responses to user inputs. It uses machine learning and deep learning algorithms to generate different types of reactions.</a:t>
            </a:r>
          </a:p>
          <a:p>
            <a:endParaRPr lang="en-IN" sz="2200" dirty="0"/>
          </a:p>
        </p:txBody>
      </p:sp>
    </p:spTree>
    <p:extLst>
      <p:ext uri="{BB962C8B-B14F-4D97-AF65-F5344CB8AC3E}">
        <p14:creationId xmlns:p14="http://schemas.microsoft.com/office/powerpoint/2010/main" val="335174207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97280" y="1522176"/>
            <a:ext cx="10058400" cy="5145909"/>
          </a:xfrm>
        </p:spPr>
        <p:txBody>
          <a:bodyPr>
            <a:normAutofit fontScale="92500" lnSpcReduction="10000"/>
          </a:bodyPr>
          <a:lstStyle/>
          <a:p>
            <a:pPr>
              <a:buFont typeface="Wingdings" panose="05000000000000000000" pitchFamily="2" charset="2"/>
              <a:buChar char="q"/>
            </a:pPr>
            <a:r>
              <a:rPr lang="en-US" sz="2400" dirty="0" smtClean="0"/>
              <a:t> </a:t>
            </a:r>
            <a:r>
              <a:rPr lang="en-US" sz="2400" b="1" dirty="0"/>
              <a:t>Healthcare</a:t>
            </a:r>
          </a:p>
          <a:p>
            <a:pPr>
              <a:buFont typeface="Wingdings" panose="05000000000000000000" pitchFamily="2" charset="2"/>
              <a:buChar char="Ø"/>
            </a:pPr>
            <a:r>
              <a:rPr lang="en-US" sz="2400" dirty="0" smtClean="0"/>
              <a:t>Computer-aided </a:t>
            </a:r>
            <a:r>
              <a:rPr lang="en-US" sz="2400" dirty="0"/>
              <a:t>disease detection and computer-aided diagnosis have been possible using Deep Learning</a:t>
            </a:r>
            <a:r>
              <a:rPr lang="en-US" sz="2400" dirty="0" smtClean="0"/>
              <a:t>.</a:t>
            </a:r>
          </a:p>
          <a:p>
            <a:pPr>
              <a:buFont typeface="Wingdings" panose="05000000000000000000" pitchFamily="2" charset="2"/>
              <a:buChar char="Ø"/>
            </a:pPr>
            <a:r>
              <a:rPr lang="en-US" sz="2400" dirty="0" smtClean="0"/>
              <a:t> </a:t>
            </a:r>
            <a:r>
              <a:rPr lang="en-US" sz="2400" dirty="0"/>
              <a:t>It is widely used for medical research, drug discovery, and diagnosis of life-threatening diseases such as cancer and diabetic retinopathy through the process of medical imaging.</a:t>
            </a:r>
          </a:p>
          <a:p>
            <a:pPr>
              <a:buFont typeface="Wingdings" panose="05000000000000000000" pitchFamily="2" charset="2"/>
              <a:buChar char="q"/>
            </a:pPr>
            <a:r>
              <a:rPr lang="en-US" sz="2400" dirty="0"/>
              <a:t> </a:t>
            </a:r>
            <a:r>
              <a:rPr lang="en-US" sz="2400" b="1" dirty="0" smtClean="0"/>
              <a:t>Entertainment</a:t>
            </a:r>
          </a:p>
          <a:p>
            <a:pPr>
              <a:buFont typeface="Wingdings" panose="05000000000000000000" pitchFamily="2" charset="2"/>
              <a:buChar char="Ø"/>
            </a:pPr>
            <a:r>
              <a:rPr lang="en-US" sz="2400" dirty="0" smtClean="0"/>
              <a:t>Companies </a:t>
            </a:r>
            <a:r>
              <a:rPr lang="en-US" sz="2400" dirty="0"/>
              <a:t>such as Netflix, Amazon, YouTube, and Spotify give relevant movies, songs, and video recommendations to enhance their customer experience. </a:t>
            </a:r>
            <a:endParaRPr lang="en-US" sz="2400" dirty="0" smtClean="0"/>
          </a:p>
          <a:p>
            <a:pPr>
              <a:buFont typeface="Wingdings" panose="05000000000000000000" pitchFamily="2" charset="2"/>
              <a:buChar char="Ø"/>
            </a:pPr>
            <a:r>
              <a:rPr lang="en-US" sz="2400" dirty="0" smtClean="0"/>
              <a:t>This </a:t>
            </a:r>
            <a:r>
              <a:rPr lang="en-US" sz="2400" dirty="0"/>
              <a:t>is all thanks to Deep Learning. Based on a person’s browsing history, interest, and behavior, online streaming companies </a:t>
            </a:r>
            <a:r>
              <a:rPr lang="en-US" sz="2400" dirty="0" smtClean="0"/>
              <a:t>give </a:t>
            </a:r>
            <a:r>
              <a:rPr lang="en-US" sz="2400" dirty="0"/>
              <a:t>suggestions to help them make product and service choices. </a:t>
            </a:r>
            <a:endParaRPr lang="en-US" sz="2400" dirty="0" smtClean="0"/>
          </a:p>
          <a:p>
            <a:pPr>
              <a:buFont typeface="Wingdings" panose="05000000000000000000" pitchFamily="2" charset="2"/>
              <a:buChar char="Ø"/>
            </a:pPr>
            <a:r>
              <a:rPr lang="en-US" sz="2400" dirty="0" smtClean="0"/>
              <a:t>Deep learning techniques are also used to add sound to silent movies and generate subtitles automatically</a:t>
            </a:r>
            <a:r>
              <a:rPr lang="en-US" sz="2400" dirty="0"/>
              <a:t>.</a:t>
            </a:r>
            <a:endParaRPr lang="en-IN" sz="2400" dirty="0"/>
          </a:p>
        </p:txBody>
      </p:sp>
      <p:sp>
        <p:nvSpPr>
          <p:cNvPr id="6" name="Title 1"/>
          <p:cNvSpPr>
            <a:spLocks noGrp="1"/>
          </p:cNvSpPr>
          <p:nvPr>
            <p:ph type="title"/>
          </p:nvPr>
        </p:nvSpPr>
        <p:spPr>
          <a:xfrm>
            <a:off x="1097280" y="286604"/>
            <a:ext cx="10058400" cy="1035760"/>
          </a:xfrm>
          <a:solidFill>
            <a:srgbClr val="CC66FF"/>
          </a:solidFill>
        </p:spPr>
        <p:style>
          <a:lnRef idx="3">
            <a:schemeClr val="lt1"/>
          </a:lnRef>
          <a:fillRef idx="1">
            <a:schemeClr val="accent2"/>
          </a:fillRef>
          <a:effectRef idx="1">
            <a:schemeClr val="accent2"/>
          </a:effectRef>
          <a:fontRef idx="minor">
            <a:schemeClr val="lt1"/>
          </a:fontRef>
        </p:style>
        <p:txBody>
          <a:bodyPr>
            <a:noAutofit/>
          </a:bodyPr>
          <a:lstStyle/>
          <a:p>
            <a:pPr algn="ctr">
              <a:lnSpc>
                <a:spcPct val="100000"/>
              </a:lnSpc>
            </a:pPr>
            <a:r>
              <a:rPr lang="en-US" sz="6000" b="1" dirty="0" smtClean="0">
                <a:effectLst>
                  <a:outerShdw blurRad="38100" dist="38100" dir="2700000" algn="tl">
                    <a:srgbClr val="000000">
                      <a:alpha val="43137"/>
                    </a:srgbClr>
                  </a:outerShdw>
                </a:effectLst>
              </a:rPr>
              <a:t>APPLICATIONS OF DNN</a:t>
            </a:r>
            <a:endParaRPr lang="en-IN" sz="6000"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424435391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descr="https://miro.medium.com/max/2000/1*vkQ0hXDaQv57sALXAJquxA.jpe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10093" y="1637179"/>
            <a:ext cx="11632140" cy="4440892"/>
          </a:xfrm>
          <a:prstGeom prst="rect">
            <a:avLst/>
          </a:prstGeom>
          <a:noFill/>
          <a:extLst>
            <a:ext uri="{909E8E84-426E-40DD-AFC4-6F175D3DCCD1}">
              <a14:hiddenFill xmlns:a14="http://schemas.microsoft.com/office/drawing/2010/main">
                <a:solidFill>
                  <a:srgbClr val="FFFFFF"/>
                </a:solidFill>
              </a14:hiddenFill>
            </a:ext>
          </a:extLst>
        </p:spPr>
      </p:pic>
      <p:sp>
        <p:nvSpPr>
          <p:cNvPr id="5" name="Title 1"/>
          <p:cNvSpPr>
            <a:spLocks noGrp="1"/>
          </p:cNvSpPr>
          <p:nvPr>
            <p:ph type="title"/>
          </p:nvPr>
        </p:nvSpPr>
        <p:spPr>
          <a:xfrm>
            <a:off x="1096963" y="403412"/>
            <a:ext cx="10058400" cy="822960"/>
          </a:xfrm>
          <a:solidFill>
            <a:srgbClr val="CC66FF"/>
          </a:solidFill>
          <a:ln>
            <a:solidFill>
              <a:srgbClr val="CC66FF"/>
            </a:solidFill>
          </a:ln>
        </p:spPr>
        <p:style>
          <a:lnRef idx="3">
            <a:schemeClr val="lt1"/>
          </a:lnRef>
          <a:fillRef idx="1">
            <a:schemeClr val="accent2"/>
          </a:fillRef>
          <a:effectRef idx="1">
            <a:schemeClr val="accent2"/>
          </a:effectRef>
          <a:fontRef idx="minor">
            <a:schemeClr val="lt1"/>
          </a:fontRef>
        </p:style>
        <p:txBody>
          <a:bodyPr>
            <a:noAutofit/>
          </a:bodyPr>
          <a:lstStyle/>
          <a:p>
            <a:pPr algn="ctr">
              <a:lnSpc>
                <a:spcPct val="100000"/>
              </a:lnSpc>
            </a:pPr>
            <a:r>
              <a:rPr lang="en-US" b="1" dirty="0" smtClean="0">
                <a:effectLst>
                  <a:outerShdw blurRad="38100" dist="38100" dir="2700000" algn="tl">
                    <a:srgbClr val="000000">
                      <a:alpha val="43137"/>
                    </a:srgbClr>
                  </a:outerShdw>
                </a:effectLst>
              </a:rPr>
              <a:t>CONVOLUTIONAL NEURAL NETWORKS</a:t>
            </a:r>
            <a:endParaRPr lang="en-IN"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99937734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653143" y="364981"/>
            <a:ext cx="10946674" cy="1084996"/>
          </a:xfrm>
          <a:solidFill>
            <a:srgbClr val="CC66FF"/>
          </a:solidFill>
          <a:ln>
            <a:solidFill>
              <a:srgbClr val="CC66FF"/>
            </a:solidFill>
          </a:ln>
        </p:spPr>
        <p:style>
          <a:lnRef idx="3">
            <a:schemeClr val="lt1"/>
          </a:lnRef>
          <a:fillRef idx="1">
            <a:schemeClr val="accent2"/>
          </a:fillRef>
          <a:effectRef idx="1">
            <a:schemeClr val="accent2"/>
          </a:effectRef>
          <a:fontRef idx="minor">
            <a:schemeClr val="lt1"/>
          </a:fontRef>
        </p:style>
        <p:txBody>
          <a:bodyPr>
            <a:noAutofit/>
          </a:bodyPr>
          <a:lstStyle/>
          <a:p>
            <a:pPr algn="ctr">
              <a:lnSpc>
                <a:spcPct val="150000"/>
              </a:lnSpc>
            </a:pPr>
            <a:r>
              <a:rPr lang="en-US" sz="5400" b="1" dirty="0" smtClean="0">
                <a:effectLst>
                  <a:outerShdw blurRad="38100" dist="38100" dir="2700000" algn="tl">
                    <a:srgbClr val="000000">
                      <a:alpha val="43137"/>
                    </a:srgbClr>
                  </a:outerShdw>
                </a:effectLst>
              </a:rPr>
              <a:t>CONVOLUTIONAL NEURAL NETWORKS</a:t>
            </a:r>
            <a:endParaRPr lang="en-IN" sz="5400" b="1" dirty="0">
              <a:effectLst>
                <a:outerShdw blurRad="38100" dist="38100" dir="2700000" algn="tl">
                  <a:srgbClr val="000000">
                    <a:alpha val="43137"/>
                  </a:srgbClr>
                </a:outerShdw>
              </a:effectLst>
            </a:endParaRPr>
          </a:p>
        </p:txBody>
      </p:sp>
      <p:sp>
        <p:nvSpPr>
          <p:cNvPr id="3" name="Content Placeholder 2"/>
          <p:cNvSpPr>
            <a:spLocks noGrp="1"/>
          </p:cNvSpPr>
          <p:nvPr>
            <p:ph idx="1"/>
          </p:nvPr>
        </p:nvSpPr>
        <p:spPr>
          <a:xfrm>
            <a:off x="622663" y="1624405"/>
            <a:ext cx="10946674" cy="5018442"/>
          </a:xfrm>
        </p:spPr>
        <p:txBody>
          <a:bodyPr>
            <a:normAutofit fontScale="77500" lnSpcReduction="20000"/>
          </a:bodyPr>
          <a:lstStyle/>
          <a:p>
            <a:pPr>
              <a:lnSpc>
                <a:spcPct val="120000"/>
              </a:lnSpc>
              <a:buFont typeface="Wingdings" panose="05000000000000000000" pitchFamily="2" charset="2"/>
              <a:buChar char="Ø"/>
            </a:pPr>
            <a:r>
              <a:rPr lang="en-US" dirty="0"/>
              <a:t> </a:t>
            </a:r>
            <a:r>
              <a:rPr lang="en-US" sz="2600" dirty="0"/>
              <a:t>The advancements in Computer Vision with Deep Learning has been constructed and perfected with time, primarily over one particular algorithm — a </a:t>
            </a:r>
            <a:r>
              <a:rPr lang="en-US" sz="2600" b="1" dirty="0"/>
              <a:t>Convolutional Neural Network</a:t>
            </a:r>
            <a:r>
              <a:rPr lang="en-US" sz="2600" dirty="0" smtClean="0"/>
              <a:t>.</a:t>
            </a:r>
          </a:p>
          <a:p>
            <a:pPr>
              <a:lnSpc>
                <a:spcPct val="120000"/>
              </a:lnSpc>
              <a:buFont typeface="Wingdings" panose="05000000000000000000" pitchFamily="2" charset="2"/>
              <a:buChar char="Ø"/>
            </a:pPr>
            <a:r>
              <a:rPr lang="en-US" sz="2600" dirty="0"/>
              <a:t>A </a:t>
            </a:r>
            <a:r>
              <a:rPr lang="en-US" sz="2600" b="1" dirty="0"/>
              <a:t>Convolutional Neural Network (</a:t>
            </a:r>
            <a:r>
              <a:rPr lang="en-US" sz="2600" b="1" dirty="0" err="1"/>
              <a:t>ConvNet</a:t>
            </a:r>
            <a:r>
              <a:rPr lang="en-US" sz="2600" b="1" dirty="0"/>
              <a:t>/CNN)</a:t>
            </a:r>
            <a:r>
              <a:rPr lang="en-US" sz="2600" dirty="0"/>
              <a:t> is a Deep Learning algorithm which can take in an input image, assign importance (learnable weights and biases) to various aspects/objects in the image and be able to differentiate one from the other. </a:t>
            </a:r>
            <a:endParaRPr lang="en-US" sz="2600" dirty="0" smtClean="0"/>
          </a:p>
          <a:p>
            <a:pPr>
              <a:lnSpc>
                <a:spcPct val="120000"/>
              </a:lnSpc>
              <a:buFont typeface="Wingdings" panose="05000000000000000000" pitchFamily="2" charset="2"/>
              <a:buChar char="Ø"/>
            </a:pPr>
            <a:r>
              <a:rPr lang="en-US" sz="2600" dirty="0" smtClean="0"/>
              <a:t>The </a:t>
            </a:r>
            <a:r>
              <a:rPr lang="en-US" sz="2600" dirty="0"/>
              <a:t>pre-processing required in a </a:t>
            </a:r>
            <a:r>
              <a:rPr lang="en-US" sz="2600" dirty="0" err="1"/>
              <a:t>ConvNet</a:t>
            </a:r>
            <a:r>
              <a:rPr lang="en-US" sz="2600" dirty="0"/>
              <a:t> is much lower as compared to other classification algorithms. </a:t>
            </a:r>
            <a:endParaRPr lang="en-US" sz="2600" dirty="0" smtClean="0"/>
          </a:p>
          <a:p>
            <a:pPr>
              <a:lnSpc>
                <a:spcPct val="120000"/>
              </a:lnSpc>
              <a:buFont typeface="Wingdings" panose="05000000000000000000" pitchFamily="2" charset="2"/>
              <a:buChar char="Ø"/>
            </a:pPr>
            <a:r>
              <a:rPr lang="en-US" sz="2600" dirty="0"/>
              <a:t>The architecture of a </a:t>
            </a:r>
            <a:r>
              <a:rPr lang="en-US" sz="2600" dirty="0" err="1"/>
              <a:t>ConvNet</a:t>
            </a:r>
            <a:r>
              <a:rPr lang="en-US" sz="2600" dirty="0"/>
              <a:t> is analogous to that of the connectivity pattern of Neurons in the Human Brain and was inspired by the organization of the Visual Cortex.</a:t>
            </a:r>
            <a:endParaRPr lang="en-US" sz="2600" dirty="0" smtClean="0"/>
          </a:p>
          <a:p>
            <a:pPr>
              <a:lnSpc>
                <a:spcPct val="120000"/>
              </a:lnSpc>
              <a:buFont typeface="Wingdings" panose="05000000000000000000" pitchFamily="2" charset="2"/>
              <a:buChar char="Ø"/>
            </a:pPr>
            <a:r>
              <a:rPr lang="en-US" sz="2600" dirty="0"/>
              <a:t>A </a:t>
            </a:r>
            <a:r>
              <a:rPr lang="en-US" sz="2600" dirty="0" err="1"/>
              <a:t>ConvNet</a:t>
            </a:r>
            <a:r>
              <a:rPr lang="en-US" sz="2600" dirty="0"/>
              <a:t> is able to </a:t>
            </a:r>
            <a:r>
              <a:rPr lang="en-US" sz="2600" b="1" dirty="0"/>
              <a:t>successfully capture the Spatial and Temporal dependencies</a:t>
            </a:r>
            <a:r>
              <a:rPr lang="en-US" sz="2600" dirty="0"/>
              <a:t> in an image through the application of relevant filters. </a:t>
            </a:r>
            <a:endParaRPr lang="en-US" sz="2600" dirty="0" smtClean="0"/>
          </a:p>
          <a:p>
            <a:pPr>
              <a:lnSpc>
                <a:spcPct val="120000"/>
              </a:lnSpc>
              <a:buFont typeface="Wingdings" panose="05000000000000000000" pitchFamily="2" charset="2"/>
              <a:buChar char="Ø"/>
            </a:pPr>
            <a:r>
              <a:rPr lang="en-US" sz="2600" dirty="0" smtClean="0"/>
              <a:t>The </a:t>
            </a:r>
            <a:r>
              <a:rPr lang="en-US" sz="2600" dirty="0"/>
              <a:t>architecture performs a better fitting to the image dataset due to the reduction in the number of parameters involved and reusability of weights. </a:t>
            </a:r>
            <a:endParaRPr lang="en-IN" sz="2600" dirty="0"/>
          </a:p>
        </p:txBody>
      </p:sp>
    </p:spTree>
    <p:extLst>
      <p:ext uri="{BB962C8B-B14F-4D97-AF65-F5344CB8AC3E}">
        <p14:creationId xmlns:p14="http://schemas.microsoft.com/office/powerpoint/2010/main" val="232871188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97280" y="1438835"/>
            <a:ext cx="10058400" cy="4837158"/>
          </a:xfrm>
        </p:spPr>
        <p:txBody>
          <a:bodyPr/>
          <a:lstStyle/>
          <a:p>
            <a:pPr fontAlgn="base"/>
            <a:r>
              <a:rPr lang="en-US" dirty="0">
                <a:solidFill>
                  <a:srgbClr val="3C484E"/>
                </a:solidFill>
                <a:latin typeface="Arial" panose="020B0604020202020204" pitchFamily="34" charset="0"/>
              </a:rPr>
              <a:t>CNN has the following five basic components:</a:t>
            </a:r>
          </a:p>
          <a:p>
            <a:pPr fontAlgn="base">
              <a:buFont typeface="Arial" panose="020B0604020202020204" pitchFamily="34" charset="0"/>
              <a:buChar char="•"/>
            </a:pPr>
            <a:r>
              <a:rPr lang="en-US" b="1" dirty="0">
                <a:solidFill>
                  <a:srgbClr val="090A0B"/>
                </a:solidFill>
                <a:latin typeface="inherit"/>
              </a:rPr>
              <a:t>Convolution</a:t>
            </a:r>
            <a:r>
              <a:rPr lang="en-US" dirty="0">
                <a:solidFill>
                  <a:srgbClr val="3C484E"/>
                </a:solidFill>
                <a:latin typeface="inherit"/>
              </a:rPr>
              <a:t> : to detect features in an image</a:t>
            </a:r>
          </a:p>
          <a:p>
            <a:pPr fontAlgn="base">
              <a:buFont typeface="Arial" panose="020B0604020202020204" pitchFamily="34" charset="0"/>
              <a:buChar char="•"/>
            </a:pPr>
            <a:r>
              <a:rPr lang="en-US" b="1" dirty="0" err="1">
                <a:solidFill>
                  <a:srgbClr val="090A0B"/>
                </a:solidFill>
                <a:latin typeface="inherit"/>
              </a:rPr>
              <a:t>ReLU</a:t>
            </a:r>
            <a:r>
              <a:rPr lang="en-US" dirty="0">
                <a:solidFill>
                  <a:srgbClr val="3C484E"/>
                </a:solidFill>
                <a:latin typeface="inherit"/>
              </a:rPr>
              <a:t> : to make the image smooth and make boundaries distinct</a:t>
            </a:r>
          </a:p>
          <a:p>
            <a:pPr fontAlgn="base">
              <a:buFont typeface="Arial" panose="020B0604020202020204" pitchFamily="34" charset="0"/>
              <a:buChar char="•"/>
            </a:pPr>
            <a:r>
              <a:rPr lang="en-US" b="1" dirty="0">
                <a:solidFill>
                  <a:srgbClr val="090A0B"/>
                </a:solidFill>
                <a:latin typeface="inherit"/>
              </a:rPr>
              <a:t>Pooling</a:t>
            </a:r>
            <a:r>
              <a:rPr lang="en-US" dirty="0">
                <a:solidFill>
                  <a:srgbClr val="3C484E"/>
                </a:solidFill>
                <a:latin typeface="inherit"/>
              </a:rPr>
              <a:t> : to help fix </a:t>
            </a:r>
            <a:r>
              <a:rPr lang="en-US" dirty="0" err="1">
                <a:solidFill>
                  <a:srgbClr val="3C484E"/>
                </a:solidFill>
                <a:latin typeface="inherit"/>
              </a:rPr>
              <a:t>distored</a:t>
            </a:r>
            <a:r>
              <a:rPr lang="en-US" dirty="0">
                <a:solidFill>
                  <a:srgbClr val="3C484E"/>
                </a:solidFill>
                <a:latin typeface="inherit"/>
              </a:rPr>
              <a:t> images</a:t>
            </a:r>
          </a:p>
          <a:p>
            <a:pPr fontAlgn="base">
              <a:buFont typeface="Arial" panose="020B0604020202020204" pitchFamily="34" charset="0"/>
              <a:buChar char="•"/>
            </a:pPr>
            <a:r>
              <a:rPr lang="en-US" b="1" dirty="0">
                <a:solidFill>
                  <a:srgbClr val="090A0B"/>
                </a:solidFill>
                <a:latin typeface="inherit"/>
              </a:rPr>
              <a:t>Flattening</a:t>
            </a:r>
            <a:r>
              <a:rPr lang="en-US" dirty="0">
                <a:solidFill>
                  <a:srgbClr val="3C484E"/>
                </a:solidFill>
                <a:latin typeface="inherit"/>
              </a:rPr>
              <a:t> : to turn the image into a suitable representation</a:t>
            </a:r>
          </a:p>
          <a:p>
            <a:pPr fontAlgn="base">
              <a:buFont typeface="Arial" panose="020B0604020202020204" pitchFamily="34" charset="0"/>
              <a:buChar char="•"/>
            </a:pPr>
            <a:r>
              <a:rPr lang="en-US" b="1" dirty="0">
                <a:solidFill>
                  <a:srgbClr val="090A0B"/>
                </a:solidFill>
                <a:latin typeface="inherit"/>
              </a:rPr>
              <a:t>Full connection</a:t>
            </a:r>
            <a:r>
              <a:rPr lang="en-US" dirty="0">
                <a:solidFill>
                  <a:srgbClr val="3C484E"/>
                </a:solidFill>
                <a:latin typeface="inherit"/>
              </a:rPr>
              <a:t> : to process the data in a neural network</a:t>
            </a:r>
          </a:p>
          <a:p>
            <a:endParaRPr lang="en-IN" dirty="0"/>
          </a:p>
        </p:txBody>
      </p:sp>
      <p:sp>
        <p:nvSpPr>
          <p:cNvPr id="5" name="Title 1"/>
          <p:cNvSpPr>
            <a:spLocks noGrp="1"/>
          </p:cNvSpPr>
          <p:nvPr>
            <p:ph type="title"/>
          </p:nvPr>
        </p:nvSpPr>
        <p:spPr>
          <a:xfrm>
            <a:off x="1097280" y="286604"/>
            <a:ext cx="10058400" cy="842950"/>
          </a:xfrm>
          <a:solidFill>
            <a:srgbClr val="CC66FF"/>
          </a:solidFill>
          <a:ln>
            <a:solidFill>
              <a:srgbClr val="CC66FF"/>
            </a:solidFill>
          </a:ln>
        </p:spPr>
        <p:style>
          <a:lnRef idx="3">
            <a:schemeClr val="lt1"/>
          </a:lnRef>
          <a:fillRef idx="1">
            <a:schemeClr val="accent2"/>
          </a:fillRef>
          <a:effectRef idx="1">
            <a:schemeClr val="accent2"/>
          </a:effectRef>
          <a:fontRef idx="minor">
            <a:schemeClr val="lt1"/>
          </a:fontRef>
        </p:style>
        <p:txBody>
          <a:bodyPr>
            <a:noAutofit/>
          </a:bodyPr>
          <a:lstStyle/>
          <a:p>
            <a:pPr algn="ctr">
              <a:lnSpc>
                <a:spcPct val="100000"/>
              </a:lnSpc>
            </a:pPr>
            <a:r>
              <a:rPr lang="en-US" b="1" dirty="0" smtClean="0">
                <a:effectLst>
                  <a:outerShdw blurRad="38100" dist="38100" dir="2700000" algn="tl">
                    <a:srgbClr val="000000">
                      <a:alpha val="43137"/>
                    </a:srgbClr>
                  </a:outerShdw>
                </a:effectLst>
              </a:rPr>
              <a:t>CONVOLUTIONAL NEURAL NETWORKS</a:t>
            </a:r>
            <a:endParaRPr lang="en-IN" b="1" dirty="0">
              <a:effectLst>
                <a:outerShdw blurRad="38100" dist="38100" dir="2700000" algn="tl">
                  <a:srgbClr val="000000">
                    <a:alpha val="43137"/>
                  </a:srgbClr>
                </a:outerShdw>
              </a:effectLst>
            </a:endParaRPr>
          </a:p>
        </p:txBody>
      </p:sp>
      <p:pic>
        <p:nvPicPr>
          <p:cNvPr id="4" name="Picture 3"/>
          <p:cNvPicPr>
            <a:picLocks noChangeAspect="1"/>
          </p:cNvPicPr>
          <p:nvPr/>
        </p:nvPicPr>
        <p:blipFill>
          <a:blip r:embed="rId2"/>
          <a:stretch>
            <a:fillRect/>
          </a:stretch>
        </p:blipFill>
        <p:spPr>
          <a:xfrm>
            <a:off x="1297195" y="4172792"/>
            <a:ext cx="9368866" cy="2412482"/>
          </a:xfrm>
          <a:prstGeom prst="rect">
            <a:avLst/>
          </a:prstGeom>
        </p:spPr>
      </p:pic>
    </p:spTree>
    <p:extLst>
      <p:ext uri="{BB962C8B-B14F-4D97-AF65-F5344CB8AC3E}">
        <p14:creationId xmlns:p14="http://schemas.microsoft.com/office/powerpoint/2010/main" val="407611482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7675152" y="1282212"/>
            <a:ext cx="4275910" cy="3593586"/>
          </a:xfrm>
          <a:prstGeom prst="rect">
            <a:avLst/>
          </a:prstGeom>
        </p:spPr>
      </p:pic>
      <p:sp>
        <p:nvSpPr>
          <p:cNvPr id="3" name="Content Placeholder 2"/>
          <p:cNvSpPr>
            <a:spLocks noGrp="1"/>
          </p:cNvSpPr>
          <p:nvPr>
            <p:ph idx="1"/>
          </p:nvPr>
        </p:nvSpPr>
        <p:spPr>
          <a:xfrm>
            <a:off x="508000" y="1097280"/>
            <a:ext cx="11443062" cy="5656218"/>
          </a:xfrm>
        </p:spPr>
        <p:txBody>
          <a:bodyPr wrap="square">
            <a:normAutofit lnSpcReduction="10000"/>
          </a:bodyPr>
          <a:lstStyle/>
          <a:p>
            <a:pPr>
              <a:buFont typeface="Wingdings" panose="05000000000000000000" pitchFamily="2" charset="2"/>
              <a:buChar char="Ø"/>
            </a:pPr>
            <a:r>
              <a:rPr lang="en-US" dirty="0"/>
              <a:t>An RGB image is nothing but a matrix of pixel values having three planes </a:t>
            </a:r>
            <a:r>
              <a:rPr lang="en-US" dirty="0" smtClean="0"/>
              <a:t>.</a:t>
            </a:r>
          </a:p>
          <a:p>
            <a:pPr>
              <a:buFont typeface="Wingdings" panose="05000000000000000000" pitchFamily="2" charset="2"/>
              <a:buChar char="Ø"/>
            </a:pPr>
            <a:r>
              <a:rPr lang="en-US" dirty="0" smtClean="0"/>
              <a:t>We </a:t>
            </a:r>
            <a:r>
              <a:rPr lang="en-US" dirty="0"/>
              <a:t>take a </a:t>
            </a:r>
            <a:r>
              <a:rPr lang="en-US" b="1" dirty="0"/>
              <a:t>filter/kernel(3×3 matrix) </a:t>
            </a:r>
            <a:r>
              <a:rPr lang="en-US" dirty="0"/>
              <a:t>and apply it to </a:t>
            </a:r>
            <a:r>
              <a:rPr lang="en-US" dirty="0" smtClean="0"/>
              <a:t>the </a:t>
            </a:r>
            <a:r>
              <a:rPr lang="en-US" dirty="0"/>
              <a:t>input image </a:t>
            </a:r>
            <a:endParaRPr lang="en-US" dirty="0" smtClean="0"/>
          </a:p>
          <a:p>
            <a:pPr>
              <a:lnSpc>
                <a:spcPct val="100000"/>
              </a:lnSpc>
              <a:buFont typeface="Wingdings" panose="05000000000000000000" pitchFamily="2" charset="2"/>
              <a:buChar char="Ø"/>
            </a:pPr>
            <a:r>
              <a:rPr lang="en-US" dirty="0" smtClean="0"/>
              <a:t>to </a:t>
            </a:r>
            <a:r>
              <a:rPr lang="en-US" dirty="0"/>
              <a:t>get the convolved feature</a:t>
            </a:r>
            <a:r>
              <a:rPr lang="en-US" dirty="0" smtClean="0"/>
              <a:t>.</a:t>
            </a:r>
          </a:p>
          <a:p>
            <a:pPr>
              <a:buFont typeface="Wingdings" panose="05000000000000000000" pitchFamily="2" charset="2"/>
              <a:buChar char="Ø"/>
            </a:pPr>
            <a:r>
              <a:rPr lang="en-US" b="1" dirty="0"/>
              <a:t>Convolutional neural networks </a:t>
            </a:r>
            <a:r>
              <a:rPr lang="en-US" dirty="0"/>
              <a:t>are composed of multiple layers </a:t>
            </a:r>
            <a:r>
              <a:rPr lang="en-US" dirty="0" smtClean="0"/>
              <a:t>of                                                                                           </a:t>
            </a:r>
            <a:r>
              <a:rPr lang="en-US" dirty="0"/>
              <a:t>artificial neurons. Artificial neurons, a rough imitation of their </a:t>
            </a:r>
            <a:r>
              <a:rPr lang="en-US" dirty="0" smtClean="0"/>
              <a:t>                                                                                             biological </a:t>
            </a:r>
            <a:r>
              <a:rPr lang="en-US" dirty="0"/>
              <a:t>counterparts, are mathematical functions that calculate </a:t>
            </a:r>
            <a:r>
              <a:rPr lang="en-US" dirty="0" smtClean="0"/>
              <a:t>                                                                                             the </a:t>
            </a:r>
            <a:r>
              <a:rPr lang="en-US" dirty="0"/>
              <a:t>weighted sum of multiple inputs and outputs an activation value. </a:t>
            </a:r>
            <a:endParaRPr lang="en-US" dirty="0" smtClean="0"/>
          </a:p>
          <a:p>
            <a:pPr>
              <a:buFont typeface="Wingdings" panose="05000000000000000000" pitchFamily="2" charset="2"/>
              <a:buChar char="Ø"/>
            </a:pPr>
            <a:r>
              <a:rPr lang="en-US" dirty="0" smtClean="0"/>
              <a:t>When </a:t>
            </a:r>
            <a:r>
              <a:rPr lang="en-US" dirty="0"/>
              <a:t>you input an image in a </a:t>
            </a:r>
            <a:r>
              <a:rPr lang="en-US" dirty="0" err="1"/>
              <a:t>ConvNet</a:t>
            </a:r>
            <a:r>
              <a:rPr lang="en-US" dirty="0"/>
              <a:t>, each layer generates several </a:t>
            </a:r>
            <a:r>
              <a:rPr lang="en-US" dirty="0" smtClean="0"/>
              <a:t>                                                             activation </a:t>
            </a:r>
            <a:r>
              <a:rPr lang="en-US" dirty="0"/>
              <a:t>functions that are passed on to the next layer.</a:t>
            </a:r>
          </a:p>
          <a:p>
            <a:pPr>
              <a:buFont typeface="Wingdings" panose="05000000000000000000" pitchFamily="2" charset="2"/>
              <a:buChar char="Ø"/>
            </a:pPr>
            <a:r>
              <a:rPr lang="en-US" dirty="0"/>
              <a:t>The first layer usually extracts basic features such as horizontal </a:t>
            </a:r>
            <a:r>
              <a:rPr lang="en-US" dirty="0" smtClean="0"/>
              <a:t>or                                                                                   </a:t>
            </a:r>
            <a:r>
              <a:rPr lang="en-US" dirty="0"/>
              <a:t>diagonal edges. This output is passed on to the next layer which </a:t>
            </a:r>
            <a:r>
              <a:rPr lang="en-US" dirty="0" smtClean="0"/>
              <a:t>                                                                                     detects </a:t>
            </a:r>
            <a:r>
              <a:rPr lang="en-US" dirty="0"/>
              <a:t>more complex features such as corners or combinational edges. </a:t>
            </a:r>
            <a:r>
              <a:rPr lang="en-US" dirty="0" smtClean="0"/>
              <a:t>                                                                  As </a:t>
            </a:r>
            <a:r>
              <a:rPr lang="en-US" dirty="0"/>
              <a:t>we move deeper into the network it can identify even more complex features such as objects, faces, etc.</a:t>
            </a:r>
          </a:p>
          <a:p>
            <a:pPr>
              <a:buFont typeface="Wingdings" panose="05000000000000000000" pitchFamily="2" charset="2"/>
              <a:buChar char="Ø"/>
            </a:pPr>
            <a:r>
              <a:rPr lang="en-US" dirty="0"/>
              <a:t> Based on the activation map of the final convolution layer, the classification layer outputs a set of confidence scores (values between 0 and 1) that specify how likely the image is to belong to a </a:t>
            </a:r>
            <a:r>
              <a:rPr lang="en-US" b="1" dirty="0"/>
              <a:t>“class.” </a:t>
            </a:r>
            <a:endParaRPr lang="en-US" b="1" dirty="0" smtClean="0"/>
          </a:p>
          <a:p>
            <a:pPr lvl="1">
              <a:buFont typeface="Wingdings" panose="05000000000000000000" pitchFamily="2" charset="2"/>
              <a:buChar char="Ø"/>
            </a:pPr>
            <a:r>
              <a:rPr lang="en-US" dirty="0" smtClean="0"/>
              <a:t>For </a:t>
            </a:r>
            <a:r>
              <a:rPr lang="en-US" dirty="0"/>
              <a:t>instance, if you have a </a:t>
            </a:r>
            <a:r>
              <a:rPr lang="en-US" dirty="0" err="1"/>
              <a:t>ConvNet</a:t>
            </a:r>
            <a:r>
              <a:rPr lang="en-US" dirty="0"/>
              <a:t> that detects cats, dogs, and horses, the output of the final layer is the possibility that the input image contains any of those animals.</a:t>
            </a:r>
            <a:endParaRPr lang="en-IN" dirty="0"/>
          </a:p>
        </p:txBody>
      </p:sp>
      <p:sp>
        <p:nvSpPr>
          <p:cNvPr id="5" name="Title 1"/>
          <p:cNvSpPr>
            <a:spLocks noGrp="1"/>
          </p:cNvSpPr>
          <p:nvPr>
            <p:ph type="title"/>
          </p:nvPr>
        </p:nvSpPr>
        <p:spPr>
          <a:xfrm>
            <a:off x="836023" y="171855"/>
            <a:ext cx="10607040" cy="828456"/>
          </a:xfrm>
          <a:solidFill>
            <a:srgbClr val="CC66FF"/>
          </a:solidFill>
          <a:ln>
            <a:solidFill>
              <a:srgbClr val="CC66FF"/>
            </a:solidFill>
          </a:ln>
        </p:spPr>
        <p:style>
          <a:lnRef idx="3">
            <a:schemeClr val="lt1"/>
          </a:lnRef>
          <a:fillRef idx="1">
            <a:schemeClr val="accent2"/>
          </a:fillRef>
          <a:effectRef idx="1">
            <a:schemeClr val="accent2"/>
          </a:effectRef>
          <a:fontRef idx="minor">
            <a:schemeClr val="lt1"/>
          </a:fontRef>
        </p:style>
        <p:txBody>
          <a:bodyPr>
            <a:noAutofit/>
          </a:bodyPr>
          <a:lstStyle/>
          <a:p>
            <a:pPr algn="ctr"/>
            <a:r>
              <a:rPr lang="en-IN" sz="5400" b="1" dirty="0" smtClean="0">
                <a:effectLst>
                  <a:outerShdw blurRad="38100" dist="38100" dir="2700000" algn="tl">
                    <a:srgbClr val="000000">
                      <a:alpha val="43137"/>
                    </a:srgbClr>
                  </a:outerShdw>
                </a:effectLst>
              </a:rPr>
              <a:t>HOW DOES CNN WORK?</a:t>
            </a:r>
            <a:endParaRPr lang="en-IN" sz="5400"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421228343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stretch>
            <a:fillRect/>
          </a:stretch>
        </p:blipFill>
        <p:spPr>
          <a:xfrm>
            <a:off x="6233160" y="4435892"/>
            <a:ext cx="5347808" cy="2254468"/>
          </a:xfrm>
          <a:prstGeom prst="rect">
            <a:avLst/>
          </a:prstGeom>
        </p:spPr>
      </p:pic>
      <p:sp>
        <p:nvSpPr>
          <p:cNvPr id="3" name="Content Placeholder 2"/>
          <p:cNvSpPr>
            <a:spLocks noGrp="1"/>
          </p:cNvSpPr>
          <p:nvPr>
            <p:ph idx="1"/>
          </p:nvPr>
        </p:nvSpPr>
        <p:spPr>
          <a:xfrm>
            <a:off x="396240" y="1143000"/>
            <a:ext cx="11673840" cy="5547360"/>
          </a:xfrm>
        </p:spPr>
        <p:txBody>
          <a:bodyPr>
            <a:normAutofit lnSpcReduction="10000"/>
          </a:bodyPr>
          <a:lstStyle/>
          <a:p>
            <a:pPr fontAlgn="base"/>
            <a:r>
              <a:rPr lang="en-US" sz="2400" dirty="0"/>
              <a:t>Convolution is the fundamental mathematical operation that is highly useful to detect features of an image. Convolution preserves the relationship between pixels by learning image features using small squares of input data. It is a mathematical operation that takes two inputs:</a:t>
            </a:r>
          </a:p>
          <a:p>
            <a:pPr fontAlgn="base">
              <a:buFont typeface="Wingdings" panose="05000000000000000000" pitchFamily="2" charset="2"/>
              <a:buChar char="q"/>
            </a:pPr>
            <a:r>
              <a:rPr lang="en-US" sz="2400" dirty="0"/>
              <a:t>image matrix</a:t>
            </a:r>
          </a:p>
          <a:p>
            <a:pPr fontAlgn="base">
              <a:buFont typeface="Wingdings" panose="05000000000000000000" pitchFamily="2" charset="2"/>
              <a:buChar char="q"/>
            </a:pPr>
            <a:r>
              <a:rPr lang="en-US" sz="2400" dirty="0"/>
              <a:t>a </a:t>
            </a:r>
            <a:r>
              <a:rPr lang="en-US" sz="2400" dirty="0" smtClean="0"/>
              <a:t>filter</a:t>
            </a:r>
          </a:p>
          <a:p>
            <a:pPr fontAlgn="base"/>
            <a:r>
              <a:rPr lang="en-US" sz="2400" dirty="0"/>
              <a:t>The motive of this process is </a:t>
            </a:r>
            <a:r>
              <a:rPr lang="en-US" sz="2400" b="1" dirty="0"/>
              <a:t>to extract all the important features from the image </a:t>
            </a:r>
            <a:r>
              <a:rPr lang="en-US" sz="2400" dirty="0"/>
              <a:t>so that our model will only focus on the features and not on the unnecessary information.</a:t>
            </a:r>
          </a:p>
          <a:p>
            <a:pPr fontAlgn="base"/>
            <a:r>
              <a:rPr lang="en-US" sz="2400" dirty="0"/>
              <a:t>So the primary importance of convolution is that it </a:t>
            </a:r>
            <a:r>
              <a:rPr lang="en-US" sz="2400" b="1" dirty="0"/>
              <a:t>detects features in an image while preserving the </a:t>
            </a:r>
            <a:r>
              <a:rPr lang="en-US" sz="2400" b="1" dirty="0" err="1"/>
              <a:t>spacial</a:t>
            </a:r>
            <a:r>
              <a:rPr lang="en-US" sz="2400" b="1" dirty="0"/>
              <a:t> features of the image</a:t>
            </a:r>
            <a:r>
              <a:rPr lang="en-US" sz="2400" dirty="0"/>
              <a:t>, which if not achieved will serve no purpose.</a:t>
            </a:r>
          </a:p>
          <a:p>
            <a:pPr fontAlgn="base"/>
            <a:r>
              <a:rPr lang="en-US" sz="2400" dirty="0"/>
              <a:t>Certain filters can be used to:</a:t>
            </a:r>
          </a:p>
          <a:p>
            <a:pPr fontAlgn="base">
              <a:buFont typeface="Wingdings" panose="05000000000000000000" pitchFamily="2" charset="2"/>
              <a:buChar char="q"/>
            </a:pPr>
            <a:r>
              <a:rPr lang="en-US" sz="2400" dirty="0"/>
              <a:t>blur an image</a:t>
            </a:r>
          </a:p>
          <a:p>
            <a:pPr fontAlgn="base">
              <a:buFont typeface="Wingdings" panose="05000000000000000000" pitchFamily="2" charset="2"/>
              <a:buChar char="q"/>
            </a:pPr>
            <a:r>
              <a:rPr lang="en-US" sz="2400" dirty="0"/>
              <a:t>detect the edges of an </a:t>
            </a:r>
            <a:r>
              <a:rPr lang="en-US" sz="2400" dirty="0" smtClean="0"/>
              <a:t>image</a:t>
            </a:r>
          </a:p>
          <a:p>
            <a:pPr fontAlgn="base"/>
            <a:endParaRPr lang="en-US" dirty="0"/>
          </a:p>
          <a:p>
            <a:endParaRPr lang="en-IN" dirty="0"/>
          </a:p>
        </p:txBody>
      </p:sp>
      <p:sp>
        <p:nvSpPr>
          <p:cNvPr id="4" name="Title 1"/>
          <p:cNvSpPr>
            <a:spLocks noGrp="1"/>
          </p:cNvSpPr>
          <p:nvPr>
            <p:ph type="title"/>
          </p:nvPr>
        </p:nvSpPr>
        <p:spPr>
          <a:xfrm>
            <a:off x="1097280" y="253369"/>
            <a:ext cx="10058400" cy="749717"/>
          </a:xfrm>
          <a:solidFill>
            <a:srgbClr val="CC66FF"/>
          </a:solidFill>
          <a:ln>
            <a:solidFill>
              <a:srgbClr val="CC66FF"/>
            </a:solidFill>
          </a:ln>
        </p:spPr>
        <p:style>
          <a:lnRef idx="3">
            <a:schemeClr val="lt1"/>
          </a:lnRef>
          <a:fillRef idx="1">
            <a:schemeClr val="accent2"/>
          </a:fillRef>
          <a:effectRef idx="1">
            <a:schemeClr val="accent2"/>
          </a:effectRef>
          <a:fontRef idx="minor">
            <a:schemeClr val="lt1"/>
          </a:fontRef>
        </p:style>
        <p:txBody>
          <a:bodyPr>
            <a:noAutofit/>
          </a:bodyPr>
          <a:lstStyle/>
          <a:p>
            <a:pPr algn="ctr">
              <a:lnSpc>
                <a:spcPct val="100000"/>
              </a:lnSpc>
            </a:pPr>
            <a:r>
              <a:rPr lang="en-US" b="1" dirty="0" smtClean="0">
                <a:effectLst>
                  <a:outerShdw blurRad="38100" dist="38100" dir="2700000" algn="tl">
                    <a:srgbClr val="000000">
                      <a:alpha val="43137"/>
                    </a:srgbClr>
                  </a:outerShdw>
                </a:effectLst>
              </a:rPr>
              <a:t>CONVOLUTIONAL</a:t>
            </a:r>
            <a:endParaRPr lang="en-IN" b="1" dirty="0">
              <a:effectLst>
                <a:outerShdw blurRad="38100" dist="38100" dir="2700000" algn="tl">
                  <a:srgbClr val="000000">
                    <a:alpha val="43137"/>
                  </a:srgbClr>
                </a:outerShdw>
              </a:effectLst>
            </a:endParaRPr>
          </a:p>
        </p:txBody>
      </p:sp>
      <p:pic>
        <p:nvPicPr>
          <p:cNvPr id="5" name="Picture 4"/>
          <p:cNvPicPr>
            <a:picLocks noChangeAspect="1"/>
          </p:cNvPicPr>
          <p:nvPr/>
        </p:nvPicPr>
        <p:blipFill>
          <a:blip r:embed="rId3"/>
          <a:stretch>
            <a:fillRect/>
          </a:stretch>
        </p:blipFill>
        <p:spPr>
          <a:xfrm>
            <a:off x="6465570" y="2139104"/>
            <a:ext cx="4381500" cy="971550"/>
          </a:xfrm>
          <a:prstGeom prst="rect">
            <a:avLst/>
          </a:prstGeom>
        </p:spPr>
      </p:pic>
    </p:spTree>
    <p:extLst>
      <p:ext uri="{BB962C8B-B14F-4D97-AF65-F5344CB8AC3E}">
        <p14:creationId xmlns:p14="http://schemas.microsoft.com/office/powerpoint/2010/main" val="409253586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744583" y="286604"/>
            <a:ext cx="10763794" cy="842950"/>
          </a:xfrm>
          <a:solidFill>
            <a:srgbClr val="CC66FF"/>
          </a:solidFill>
          <a:ln>
            <a:solidFill>
              <a:srgbClr val="CC66FF"/>
            </a:solidFill>
          </a:ln>
        </p:spPr>
        <p:style>
          <a:lnRef idx="3">
            <a:schemeClr val="lt1"/>
          </a:lnRef>
          <a:fillRef idx="1">
            <a:schemeClr val="accent2"/>
          </a:fillRef>
          <a:effectRef idx="1">
            <a:schemeClr val="accent2"/>
          </a:effectRef>
          <a:fontRef idx="minor">
            <a:schemeClr val="lt1"/>
          </a:fontRef>
        </p:style>
        <p:txBody>
          <a:bodyPr>
            <a:noAutofit/>
          </a:bodyPr>
          <a:lstStyle/>
          <a:p>
            <a:pPr algn="ctr">
              <a:lnSpc>
                <a:spcPct val="100000"/>
              </a:lnSpc>
            </a:pPr>
            <a:r>
              <a:rPr lang="en-US" b="1" dirty="0" smtClean="0">
                <a:effectLst>
                  <a:outerShdw blurRad="38100" dist="38100" dir="2700000" algn="tl">
                    <a:srgbClr val="000000">
                      <a:alpha val="43137"/>
                    </a:srgbClr>
                  </a:outerShdw>
                </a:effectLst>
              </a:rPr>
              <a:t>CONVOLUTIONAL</a:t>
            </a:r>
            <a:endParaRPr lang="en-IN" b="1" dirty="0">
              <a:effectLst>
                <a:outerShdw blurRad="38100" dist="38100" dir="2700000" algn="tl">
                  <a:srgbClr val="000000">
                    <a:alpha val="43137"/>
                  </a:srgbClr>
                </a:outerShdw>
              </a:effectLst>
            </a:endParaRPr>
          </a:p>
        </p:txBody>
      </p:sp>
      <p:pic>
        <p:nvPicPr>
          <p:cNvPr id="4" name="Picture 6" descr="In the case of an RGB color, channel take a look at this animation to understand its working"/>
          <p:cNvPicPr>
            <a:picLocks noGrp="1" noChangeAspect="1" noChangeArrowheads="1" noCro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744583" y="1335647"/>
            <a:ext cx="8334375" cy="5035686"/>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4" descr="image shows what a convolution is"/>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8129804" y="1335647"/>
            <a:ext cx="3822710" cy="30114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5580334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0" y="286604"/>
            <a:ext cx="10058400" cy="1084996"/>
          </a:xfrm>
          <a:solidFill>
            <a:srgbClr val="CC66FF"/>
          </a:solidFill>
          <a:ln>
            <a:solidFill>
              <a:srgbClr val="CC66FF"/>
            </a:solidFill>
          </a:ln>
        </p:spPr>
        <p:style>
          <a:lnRef idx="3">
            <a:schemeClr val="lt1"/>
          </a:lnRef>
          <a:fillRef idx="1">
            <a:schemeClr val="accent2"/>
          </a:fillRef>
          <a:effectRef idx="1">
            <a:schemeClr val="accent2"/>
          </a:effectRef>
          <a:fontRef idx="minor">
            <a:schemeClr val="lt1"/>
          </a:fontRef>
        </p:style>
        <p:txBody>
          <a:bodyPr>
            <a:noAutofit/>
          </a:bodyPr>
          <a:lstStyle/>
          <a:p>
            <a:pPr algn="ctr">
              <a:lnSpc>
                <a:spcPct val="100000"/>
              </a:lnSpc>
            </a:pPr>
            <a:r>
              <a:rPr lang="en-US" sz="6000" b="1" dirty="0" smtClean="0">
                <a:effectLst>
                  <a:outerShdw blurRad="38100" dist="38100" dir="2700000" algn="tl">
                    <a:srgbClr val="000000">
                      <a:alpha val="43137"/>
                    </a:srgbClr>
                  </a:outerShdw>
                </a:effectLst>
              </a:rPr>
              <a:t>DEEP NEURAL NETWORKS</a:t>
            </a:r>
            <a:endParaRPr lang="en-IN" sz="6000" b="1" dirty="0">
              <a:effectLst>
                <a:outerShdw blurRad="38100" dist="38100" dir="2700000" algn="tl">
                  <a:srgbClr val="000000">
                    <a:alpha val="43137"/>
                  </a:srgbClr>
                </a:outerShdw>
              </a:effectLst>
            </a:endParaRPr>
          </a:p>
        </p:txBody>
      </p:sp>
      <p:pic>
        <p:nvPicPr>
          <p:cNvPr id="15362" name="Picture 2" descr="Neural networks made easy | TechCrunch"/>
          <p:cNvPicPr>
            <a:picLocks noGrp="1" noChangeAspect="1" noChangeArrowheads="1" noCro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096963" y="1716258"/>
            <a:ext cx="10058400" cy="44319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2867097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
            </a:r>
            <a:br>
              <a:rPr lang="en-US" b="1" dirty="0"/>
            </a:br>
            <a:endParaRPr lang="en-IN" dirty="0"/>
          </a:p>
        </p:txBody>
      </p:sp>
      <p:sp>
        <p:nvSpPr>
          <p:cNvPr id="3" name="Content Placeholder 2"/>
          <p:cNvSpPr>
            <a:spLocks noGrp="1"/>
          </p:cNvSpPr>
          <p:nvPr>
            <p:ph idx="1"/>
          </p:nvPr>
        </p:nvSpPr>
        <p:spPr>
          <a:xfrm>
            <a:off x="451377" y="1371600"/>
            <a:ext cx="11289246" cy="3550920"/>
          </a:xfrm>
        </p:spPr>
        <p:txBody>
          <a:bodyPr>
            <a:normAutofit/>
          </a:bodyPr>
          <a:lstStyle/>
          <a:p>
            <a:pPr fontAlgn="base">
              <a:buFont typeface="Wingdings" panose="05000000000000000000" pitchFamily="2" charset="2"/>
              <a:buChar char="Ø"/>
            </a:pPr>
            <a:r>
              <a:rPr lang="en-US" dirty="0"/>
              <a:t> </a:t>
            </a:r>
            <a:r>
              <a:rPr lang="en-US" sz="2400" dirty="0" err="1"/>
              <a:t>ReLU</a:t>
            </a:r>
            <a:r>
              <a:rPr lang="en-US" sz="2400" dirty="0"/>
              <a:t> </a:t>
            </a:r>
            <a:r>
              <a:rPr lang="en-US" sz="2400" dirty="0" smtClean="0"/>
              <a:t>is </a:t>
            </a:r>
            <a:r>
              <a:rPr lang="en-US" sz="2400" dirty="0"/>
              <a:t>a non-linear </a:t>
            </a:r>
            <a:r>
              <a:rPr lang="en-US" sz="2400" dirty="0" err="1" smtClean="0"/>
              <a:t>operation.ReLU</a:t>
            </a:r>
            <a:r>
              <a:rPr lang="en-US" sz="2400" dirty="0" smtClean="0"/>
              <a:t> </a:t>
            </a:r>
            <a:r>
              <a:rPr lang="en-US" sz="2400" dirty="0"/>
              <a:t>is an element-wise operation (applied per pixel) and replaces all negative pixel values in the feature map by zero</a:t>
            </a:r>
            <a:r>
              <a:rPr lang="en-US" sz="2400" dirty="0" smtClean="0"/>
              <a:t>.</a:t>
            </a:r>
          </a:p>
          <a:p>
            <a:pPr fontAlgn="base">
              <a:buFont typeface="Wingdings" panose="05000000000000000000" pitchFamily="2" charset="2"/>
              <a:buChar char="Ø"/>
            </a:pPr>
            <a:r>
              <a:rPr lang="en-US" sz="2400" dirty="0" smtClean="0"/>
              <a:t>Thus </a:t>
            </a:r>
            <a:r>
              <a:rPr lang="en-US" sz="2400" dirty="0"/>
              <a:t>to decrease the non linearity in the convolution layer, we add the </a:t>
            </a:r>
            <a:r>
              <a:rPr lang="en-US" sz="2400" b="1" dirty="0"/>
              <a:t>rectifier function</a:t>
            </a:r>
            <a:r>
              <a:rPr lang="en-US" sz="2400" dirty="0"/>
              <a:t> say </a:t>
            </a:r>
            <a:r>
              <a:rPr lang="en-US" sz="2400" b="1" dirty="0"/>
              <a:t>max(x, 0)</a:t>
            </a:r>
            <a:r>
              <a:rPr lang="en-US" sz="2400" dirty="0"/>
              <a:t>, so that in case if there are negative pixel values, they will be replaced by zeroes.</a:t>
            </a:r>
          </a:p>
          <a:p>
            <a:pPr fontAlgn="base">
              <a:buFont typeface="Wingdings" panose="05000000000000000000" pitchFamily="2" charset="2"/>
              <a:buChar char="Ø"/>
            </a:pPr>
            <a:r>
              <a:rPr lang="en-US" sz="2400" dirty="0"/>
              <a:t>Intuitively, it is fairly difficult for us to comprehend what the benefit of this step is, but it helps greatly </a:t>
            </a:r>
            <a:r>
              <a:rPr lang="en-US" sz="2400" b="1" dirty="0"/>
              <a:t>in feature detection </a:t>
            </a:r>
            <a:r>
              <a:rPr lang="en-US" sz="2400" dirty="0"/>
              <a:t>because:</a:t>
            </a:r>
          </a:p>
          <a:p>
            <a:pPr lvl="1" fontAlgn="base">
              <a:buFont typeface="Wingdings" panose="05000000000000000000" pitchFamily="2" charset="2"/>
              <a:buChar char="Ø"/>
            </a:pPr>
            <a:r>
              <a:rPr lang="en-US" sz="2200" dirty="0"/>
              <a:t>it </a:t>
            </a:r>
            <a:r>
              <a:rPr lang="en-US" sz="2200" b="1" dirty="0"/>
              <a:t>helps in breaking the flow of the gradient in an image</a:t>
            </a:r>
            <a:endParaRPr lang="en-US" sz="2200" dirty="0"/>
          </a:p>
          <a:p>
            <a:pPr lvl="1" fontAlgn="base">
              <a:buFont typeface="Wingdings" panose="05000000000000000000" pitchFamily="2" charset="2"/>
              <a:buChar char="Ø"/>
            </a:pPr>
            <a:r>
              <a:rPr lang="en-US" sz="2200" dirty="0"/>
              <a:t>it </a:t>
            </a:r>
            <a:r>
              <a:rPr lang="en-US" sz="2200" b="1" dirty="0"/>
              <a:t>brings a sharp or drastic change when there is a different feature</a:t>
            </a:r>
            <a:r>
              <a:rPr lang="en-US" sz="2200" dirty="0"/>
              <a:t>.</a:t>
            </a:r>
          </a:p>
          <a:p>
            <a:endParaRPr lang="en-IN" dirty="0"/>
          </a:p>
        </p:txBody>
      </p:sp>
      <p:sp>
        <p:nvSpPr>
          <p:cNvPr id="4" name="Title 1"/>
          <p:cNvSpPr txBox="1">
            <a:spLocks/>
          </p:cNvSpPr>
          <p:nvPr/>
        </p:nvSpPr>
        <p:spPr>
          <a:xfrm>
            <a:off x="667986" y="178229"/>
            <a:ext cx="10856029" cy="1084996"/>
          </a:xfrm>
          <a:prstGeom prst="rect">
            <a:avLst/>
          </a:prstGeom>
          <a:solidFill>
            <a:srgbClr val="CC66FF"/>
          </a:solidFill>
        </p:spPr>
        <p:style>
          <a:lnRef idx="3">
            <a:schemeClr val="lt1"/>
          </a:lnRef>
          <a:fillRef idx="1">
            <a:schemeClr val="accent2"/>
          </a:fillRef>
          <a:effectRef idx="1">
            <a:schemeClr val="accent2"/>
          </a:effectRef>
          <a:fontRef idx="minor">
            <a:schemeClr val="lt1"/>
          </a:fontRef>
        </p:style>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lnSpc>
                <a:spcPct val="100000"/>
              </a:lnSpc>
            </a:pPr>
            <a:r>
              <a:rPr lang="en-US" sz="6000" b="1" dirty="0" err="1" smtClean="0"/>
              <a:t>ReLU</a:t>
            </a:r>
            <a:r>
              <a:rPr lang="en-US" sz="6000" b="1" dirty="0" smtClean="0"/>
              <a:t>-</a:t>
            </a:r>
            <a:r>
              <a:rPr lang="en-IN" sz="6000" b="1" dirty="0"/>
              <a:t>Rectified Linear Unit</a:t>
            </a:r>
            <a:endParaRPr lang="en-IN" sz="6000" b="1" dirty="0">
              <a:effectLst>
                <a:outerShdw blurRad="38100" dist="38100" dir="2700000" algn="tl">
                  <a:srgbClr val="000000">
                    <a:alpha val="43137"/>
                  </a:srgbClr>
                </a:outerShdw>
              </a:effectLst>
            </a:endParaRPr>
          </a:p>
        </p:txBody>
      </p:sp>
      <p:pic>
        <p:nvPicPr>
          <p:cNvPr id="8194" name="Picture 2" descr="https://miro.medium.com/max/606/1*hw4MvdJhQeFiibIqhrKu-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3459" y="4766313"/>
            <a:ext cx="6089218" cy="1931668"/>
          </a:xfrm>
          <a:prstGeom prst="rect">
            <a:avLst/>
          </a:prstGeom>
          <a:noFill/>
          <a:extLst>
            <a:ext uri="{909E8E84-426E-40DD-AFC4-6F175D3DCCD1}">
              <a14:hiddenFill xmlns:a14="http://schemas.microsoft.com/office/drawing/2010/main">
                <a:solidFill>
                  <a:srgbClr val="FFFFFF"/>
                </a:solidFill>
              </a14:hiddenFill>
            </a:ext>
          </a:extLst>
        </p:spPr>
      </p:pic>
      <p:pic>
        <p:nvPicPr>
          <p:cNvPr id="8196" name="Picture 4" descr="https://miro.medium.com/max/570/1*CihszfNPolBhzUgjBUUx1Q.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00552" y="4789172"/>
            <a:ext cx="5477989" cy="18859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2495580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97280" y="1438835"/>
            <a:ext cx="10058400" cy="4837158"/>
          </a:xfrm>
        </p:spPr>
        <p:txBody>
          <a:bodyPr/>
          <a:lstStyle/>
          <a:p>
            <a:r>
              <a:rPr lang="en-US" dirty="0" smtClean="0"/>
              <a:t>Pooling </a:t>
            </a:r>
            <a:r>
              <a:rPr lang="en-US" dirty="0"/>
              <a:t>layer is responsible for reducing the spatial size of the Convolved Feature. </a:t>
            </a:r>
            <a:endParaRPr lang="en-US" dirty="0" smtClean="0"/>
          </a:p>
          <a:p>
            <a:r>
              <a:rPr lang="en-US" dirty="0" smtClean="0"/>
              <a:t>This </a:t>
            </a:r>
            <a:r>
              <a:rPr lang="en-US" dirty="0"/>
              <a:t>is to </a:t>
            </a:r>
            <a:r>
              <a:rPr lang="en-US" b="1" dirty="0"/>
              <a:t>decrease the computational power required to process the data</a:t>
            </a:r>
            <a:r>
              <a:rPr lang="en-US" dirty="0"/>
              <a:t> by reducing the dimensions. There are two types of pooling average pooling and max pooling. </a:t>
            </a:r>
            <a:endParaRPr lang="en-US" dirty="0" smtClean="0"/>
          </a:p>
          <a:p>
            <a:r>
              <a:rPr lang="en-US" dirty="0"/>
              <a:t>Furthermore, it is useful for </a:t>
            </a:r>
            <a:r>
              <a:rPr lang="en-US" b="1" dirty="0"/>
              <a:t>extracting dominant features</a:t>
            </a:r>
            <a:r>
              <a:rPr lang="en-US" dirty="0"/>
              <a:t> which are rotational and positional invariant, thus maintaining the process of effectively training of the model.</a:t>
            </a:r>
            <a:endParaRPr lang="en-US" dirty="0" smtClean="0"/>
          </a:p>
          <a:p>
            <a:r>
              <a:rPr lang="en-US" dirty="0"/>
              <a:t>I</a:t>
            </a:r>
            <a:r>
              <a:rPr lang="en-US" dirty="0" smtClean="0"/>
              <a:t>n </a:t>
            </a:r>
            <a:r>
              <a:rPr lang="en-US" dirty="0"/>
              <a:t>Max Pooling </a:t>
            </a:r>
            <a:r>
              <a:rPr lang="en-US" dirty="0" smtClean="0"/>
              <a:t>we </a:t>
            </a:r>
            <a:r>
              <a:rPr lang="en-US" dirty="0"/>
              <a:t>find the maximum value of a pixel from a portion of the image covered by the kernel. </a:t>
            </a:r>
            <a:endParaRPr lang="en-US" dirty="0" smtClean="0"/>
          </a:p>
          <a:p>
            <a:r>
              <a:rPr lang="en-US" dirty="0" smtClean="0"/>
              <a:t>Max </a:t>
            </a:r>
            <a:r>
              <a:rPr lang="en-US" dirty="0"/>
              <a:t>Pooling also performs as a</a:t>
            </a:r>
            <a:r>
              <a:rPr lang="en-US" b="1" dirty="0"/>
              <a:t> Noise Suppressant</a:t>
            </a:r>
            <a:r>
              <a:rPr lang="en-US" dirty="0"/>
              <a:t>. It discards the noisy activations altogether and also performs de-noising along with dimensionality reduction.</a:t>
            </a:r>
          </a:p>
          <a:p>
            <a:pPr marL="0" indent="0">
              <a:buNone/>
            </a:pPr>
            <a:r>
              <a:rPr lang="en-US" b="1" dirty="0" smtClean="0"/>
              <a:t> Average </a:t>
            </a:r>
            <a:r>
              <a:rPr lang="en-US" b="1" dirty="0"/>
              <a:t>Pooling </a:t>
            </a:r>
            <a:r>
              <a:rPr lang="en-US" dirty="0"/>
              <a:t>returns the </a:t>
            </a:r>
            <a:r>
              <a:rPr lang="en-US" b="1" dirty="0"/>
              <a:t>average of all the values </a:t>
            </a:r>
            <a:r>
              <a:rPr lang="en-US" dirty="0"/>
              <a:t>from the portion of the image covered by the Kernel</a:t>
            </a:r>
            <a:r>
              <a:rPr lang="en-US" dirty="0" smtClean="0"/>
              <a:t>.</a:t>
            </a:r>
          </a:p>
          <a:p>
            <a:pPr marL="0" indent="0">
              <a:buNone/>
            </a:pPr>
            <a:r>
              <a:rPr lang="en-US" dirty="0" smtClean="0"/>
              <a:t> </a:t>
            </a:r>
            <a:r>
              <a:rPr lang="en-US" dirty="0"/>
              <a:t>Average Pooling simply performs dimensionality reduction as a noise suppressing mechanism. Hence, we can say that </a:t>
            </a:r>
            <a:r>
              <a:rPr lang="en-US" b="1" dirty="0"/>
              <a:t>Max Pooling performs a lot better than Average Pooling</a:t>
            </a:r>
            <a:r>
              <a:rPr lang="en-US" dirty="0"/>
              <a:t>.</a:t>
            </a:r>
          </a:p>
          <a:p>
            <a:endParaRPr lang="en-IN" dirty="0"/>
          </a:p>
        </p:txBody>
      </p:sp>
      <p:sp>
        <p:nvSpPr>
          <p:cNvPr id="5" name="Title 1"/>
          <p:cNvSpPr>
            <a:spLocks noGrp="1"/>
          </p:cNvSpPr>
          <p:nvPr>
            <p:ph type="title"/>
          </p:nvPr>
        </p:nvSpPr>
        <p:spPr>
          <a:xfrm>
            <a:off x="1097280" y="286604"/>
            <a:ext cx="10058400" cy="842950"/>
          </a:xfrm>
          <a:solidFill>
            <a:srgbClr val="CC66FF"/>
          </a:solidFill>
          <a:ln>
            <a:solidFill>
              <a:srgbClr val="CC66FF"/>
            </a:solidFill>
          </a:ln>
        </p:spPr>
        <p:style>
          <a:lnRef idx="3">
            <a:schemeClr val="lt1"/>
          </a:lnRef>
          <a:fillRef idx="1">
            <a:schemeClr val="accent2"/>
          </a:fillRef>
          <a:effectRef idx="1">
            <a:schemeClr val="accent2"/>
          </a:effectRef>
          <a:fontRef idx="minor">
            <a:schemeClr val="lt1"/>
          </a:fontRef>
        </p:style>
        <p:txBody>
          <a:bodyPr>
            <a:noAutofit/>
          </a:bodyPr>
          <a:lstStyle/>
          <a:p>
            <a:pPr algn="ctr">
              <a:lnSpc>
                <a:spcPct val="100000"/>
              </a:lnSpc>
            </a:pPr>
            <a:r>
              <a:rPr lang="en-IN" b="1" dirty="0" smtClean="0"/>
              <a:t> POOLING LAYER</a:t>
            </a:r>
            <a:endParaRPr lang="en-IN"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07180627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770709" y="286604"/>
            <a:ext cx="10711542" cy="1084996"/>
          </a:xfrm>
          <a:solidFill>
            <a:srgbClr val="CC66FF"/>
          </a:solidFill>
        </p:spPr>
        <p:style>
          <a:lnRef idx="3">
            <a:schemeClr val="lt1"/>
          </a:lnRef>
          <a:fillRef idx="1">
            <a:schemeClr val="accent2"/>
          </a:fillRef>
          <a:effectRef idx="1">
            <a:schemeClr val="accent2"/>
          </a:effectRef>
          <a:fontRef idx="minor">
            <a:schemeClr val="lt1"/>
          </a:fontRef>
        </p:style>
        <p:txBody>
          <a:bodyPr>
            <a:noAutofit/>
          </a:bodyPr>
          <a:lstStyle/>
          <a:p>
            <a:pPr algn="ctr">
              <a:lnSpc>
                <a:spcPct val="100000"/>
              </a:lnSpc>
            </a:pPr>
            <a:r>
              <a:rPr lang="en-US" sz="6000" b="1" dirty="0" smtClean="0">
                <a:effectLst>
                  <a:outerShdw blurRad="38100" dist="38100" dir="2700000" algn="tl">
                    <a:srgbClr val="000000">
                      <a:alpha val="43137"/>
                    </a:srgbClr>
                  </a:outerShdw>
                </a:effectLst>
              </a:rPr>
              <a:t>POOLING</a:t>
            </a:r>
            <a:endParaRPr lang="en-IN" sz="6000" b="1" dirty="0">
              <a:effectLst>
                <a:outerShdw blurRad="38100" dist="38100" dir="2700000" algn="tl">
                  <a:srgbClr val="000000">
                    <a:alpha val="43137"/>
                  </a:srgbClr>
                </a:outerShdw>
              </a:effectLst>
            </a:endParaRPr>
          </a:p>
        </p:txBody>
      </p:sp>
      <p:pic>
        <p:nvPicPr>
          <p:cNvPr id="2050" name="Picture 2" descr="CNN avg poolin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770709" y="1516892"/>
            <a:ext cx="5676900" cy="4181475"/>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6635932" y="1645919"/>
            <a:ext cx="4846319" cy="4247317"/>
          </a:xfrm>
          <a:prstGeom prst="rect">
            <a:avLst/>
          </a:prstGeom>
        </p:spPr>
        <p:txBody>
          <a:bodyPr wrap="square">
            <a:spAutoFit/>
          </a:bodyPr>
          <a:lstStyle/>
          <a:p>
            <a:r>
              <a:rPr lang="en-US" dirty="0">
                <a:solidFill>
                  <a:srgbClr val="292929"/>
                </a:solidFill>
                <a:latin typeface="charter"/>
              </a:rPr>
              <a:t>The Convolutional Layer and the Pooling Layer, together form the </a:t>
            </a:r>
            <a:r>
              <a:rPr lang="en-US" dirty="0" err="1">
                <a:solidFill>
                  <a:srgbClr val="292929"/>
                </a:solidFill>
                <a:latin typeface="charter"/>
              </a:rPr>
              <a:t>i-th</a:t>
            </a:r>
            <a:r>
              <a:rPr lang="en-US" dirty="0">
                <a:solidFill>
                  <a:srgbClr val="292929"/>
                </a:solidFill>
                <a:latin typeface="charter"/>
              </a:rPr>
              <a:t> layer of a Convolutional Neural Network</a:t>
            </a:r>
            <a:r>
              <a:rPr lang="en-US" dirty="0" smtClean="0">
                <a:solidFill>
                  <a:srgbClr val="292929"/>
                </a:solidFill>
                <a:latin typeface="charter"/>
              </a:rPr>
              <a:t>.</a:t>
            </a:r>
          </a:p>
          <a:p>
            <a:r>
              <a:rPr lang="en-US" dirty="0" smtClean="0">
                <a:solidFill>
                  <a:srgbClr val="292929"/>
                </a:solidFill>
                <a:latin typeface="charter"/>
              </a:rPr>
              <a:t> </a:t>
            </a:r>
            <a:r>
              <a:rPr lang="en-US" dirty="0">
                <a:solidFill>
                  <a:srgbClr val="292929"/>
                </a:solidFill>
                <a:latin typeface="charter"/>
              </a:rPr>
              <a:t>Depending on the complexities in the images, the number of such layers may be increased for capturing low-levels details even further, but at the cost of more computational power</a:t>
            </a:r>
            <a:r>
              <a:rPr lang="en-US" dirty="0" smtClean="0">
                <a:solidFill>
                  <a:srgbClr val="292929"/>
                </a:solidFill>
                <a:latin typeface="charter"/>
              </a:rPr>
              <a:t>.</a:t>
            </a:r>
          </a:p>
          <a:p>
            <a:endParaRPr lang="en-US" dirty="0">
              <a:solidFill>
                <a:srgbClr val="292929"/>
              </a:solidFill>
              <a:latin typeface="charter"/>
            </a:endParaRPr>
          </a:p>
          <a:p>
            <a:r>
              <a:rPr lang="en-US" dirty="0">
                <a:solidFill>
                  <a:srgbClr val="292929"/>
                </a:solidFill>
                <a:latin typeface="charter"/>
              </a:rPr>
              <a:t>After going through the above process, we have successfully enabled the model to understand the features</a:t>
            </a:r>
            <a:r>
              <a:rPr lang="en-US" dirty="0" smtClean="0">
                <a:solidFill>
                  <a:srgbClr val="292929"/>
                </a:solidFill>
                <a:latin typeface="charter"/>
              </a:rPr>
              <a:t>.</a:t>
            </a:r>
          </a:p>
          <a:p>
            <a:r>
              <a:rPr lang="en-US" dirty="0" smtClean="0">
                <a:solidFill>
                  <a:srgbClr val="292929"/>
                </a:solidFill>
                <a:latin typeface="charter"/>
              </a:rPr>
              <a:t> </a:t>
            </a:r>
            <a:r>
              <a:rPr lang="en-US" dirty="0">
                <a:solidFill>
                  <a:srgbClr val="292929"/>
                </a:solidFill>
                <a:latin typeface="charter"/>
              </a:rPr>
              <a:t>Moving on, we are going to flatten the final output and feed it to a regular Neural Network for classification purposes</a:t>
            </a:r>
            <a:r>
              <a:rPr lang="en-US" dirty="0" smtClean="0">
                <a:solidFill>
                  <a:srgbClr val="292929"/>
                </a:solidFill>
                <a:latin typeface="charter"/>
              </a:rPr>
              <a:t>.</a:t>
            </a:r>
            <a:endParaRPr lang="en-IN" dirty="0"/>
          </a:p>
        </p:txBody>
      </p:sp>
    </p:spTree>
    <p:extLst>
      <p:ext uri="{BB962C8B-B14F-4D97-AF65-F5344CB8AC3E}">
        <p14:creationId xmlns:p14="http://schemas.microsoft.com/office/powerpoint/2010/main" val="338880665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97280" y="1476103"/>
            <a:ext cx="10058400" cy="4392991"/>
          </a:xfrm>
        </p:spPr>
        <p:txBody>
          <a:bodyPr/>
          <a:lstStyle/>
          <a:p>
            <a:pPr fontAlgn="base">
              <a:buFont typeface="Wingdings" panose="05000000000000000000" pitchFamily="2" charset="2"/>
              <a:buChar char="Ø"/>
            </a:pPr>
            <a:r>
              <a:rPr lang="en-US" sz="2400" dirty="0" smtClean="0"/>
              <a:t>In </a:t>
            </a:r>
            <a:r>
              <a:rPr lang="en-US" sz="2400" dirty="0"/>
              <a:t>the flattening procedure, we basically take the elements in a pooled feature map and put them in a vector form. This becomes the input layer for the upcoming ANN</a:t>
            </a:r>
            <a:r>
              <a:rPr lang="en-US" sz="2400" dirty="0" smtClean="0"/>
              <a:t>.</a:t>
            </a:r>
            <a:r>
              <a:rPr lang="en-US" sz="2400" dirty="0">
                <a:solidFill>
                  <a:srgbClr val="292929"/>
                </a:solidFill>
                <a:latin typeface="charter"/>
              </a:rPr>
              <a:t> </a:t>
            </a:r>
            <a:endParaRPr lang="en-US" sz="2400" dirty="0" smtClean="0">
              <a:solidFill>
                <a:srgbClr val="292929"/>
              </a:solidFill>
              <a:latin typeface="charter"/>
            </a:endParaRPr>
          </a:p>
          <a:p>
            <a:pPr fontAlgn="base">
              <a:buFont typeface="Wingdings" panose="05000000000000000000" pitchFamily="2" charset="2"/>
              <a:buChar char="Ø"/>
            </a:pPr>
            <a:r>
              <a:rPr lang="en-US" sz="2400" b="1" dirty="0"/>
              <a:t>Flattening </a:t>
            </a:r>
            <a:r>
              <a:rPr lang="en-US" sz="2400" dirty="0"/>
              <a:t>is the process of converting al the </a:t>
            </a:r>
            <a:r>
              <a:rPr lang="en-US" sz="2400" b="1" dirty="0"/>
              <a:t>resultant 2-dimensional arrays into a single long continuous linear vector.</a:t>
            </a:r>
          </a:p>
          <a:p>
            <a:pPr fontAlgn="base"/>
            <a:endParaRPr lang="en-US" dirty="0"/>
          </a:p>
          <a:p>
            <a:endParaRPr lang="en-IN" dirty="0"/>
          </a:p>
        </p:txBody>
      </p:sp>
      <p:sp>
        <p:nvSpPr>
          <p:cNvPr id="4" name="Title 1"/>
          <p:cNvSpPr>
            <a:spLocks noGrp="1"/>
          </p:cNvSpPr>
          <p:nvPr>
            <p:ph type="title"/>
          </p:nvPr>
        </p:nvSpPr>
        <p:spPr>
          <a:xfrm>
            <a:off x="1097280" y="286603"/>
            <a:ext cx="10058400" cy="947837"/>
          </a:xfrm>
          <a:solidFill>
            <a:srgbClr val="CC66FF"/>
          </a:solidFill>
        </p:spPr>
        <p:style>
          <a:lnRef idx="3">
            <a:schemeClr val="lt1"/>
          </a:lnRef>
          <a:fillRef idx="1">
            <a:schemeClr val="accent2"/>
          </a:fillRef>
          <a:effectRef idx="1">
            <a:schemeClr val="accent2"/>
          </a:effectRef>
          <a:fontRef idx="minor">
            <a:schemeClr val="lt1"/>
          </a:fontRef>
        </p:style>
        <p:txBody>
          <a:bodyPr>
            <a:noAutofit/>
          </a:bodyPr>
          <a:lstStyle/>
          <a:p>
            <a:pPr algn="ctr" fontAlgn="base"/>
            <a:r>
              <a:rPr lang="en-US" sz="6000" b="1" dirty="0" smtClean="0"/>
              <a:t>FLATTENING</a:t>
            </a:r>
            <a:endParaRPr lang="en-US" sz="6000" b="1" dirty="0"/>
          </a:p>
        </p:txBody>
      </p:sp>
      <p:pic>
        <p:nvPicPr>
          <p:cNvPr id="5" name="Picture 4"/>
          <p:cNvPicPr>
            <a:picLocks noChangeAspect="1"/>
          </p:cNvPicPr>
          <p:nvPr/>
        </p:nvPicPr>
        <p:blipFill>
          <a:blip r:embed="rId3"/>
          <a:stretch>
            <a:fillRect/>
          </a:stretch>
        </p:blipFill>
        <p:spPr>
          <a:xfrm>
            <a:off x="3240405" y="3324626"/>
            <a:ext cx="5772150" cy="3105150"/>
          </a:xfrm>
          <a:prstGeom prst="rect">
            <a:avLst/>
          </a:prstGeom>
        </p:spPr>
      </p:pic>
    </p:spTree>
    <p:extLst>
      <p:ext uri="{BB962C8B-B14F-4D97-AF65-F5344CB8AC3E}">
        <p14:creationId xmlns:p14="http://schemas.microsoft.com/office/powerpoint/2010/main" val="33253144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74320" y="209006"/>
            <a:ext cx="11704320" cy="3670664"/>
          </a:xfrm>
        </p:spPr>
        <p:style>
          <a:lnRef idx="1">
            <a:schemeClr val="accent1"/>
          </a:lnRef>
          <a:fillRef idx="2">
            <a:schemeClr val="accent1"/>
          </a:fillRef>
          <a:effectRef idx="1">
            <a:schemeClr val="accent1"/>
          </a:effectRef>
          <a:fontRef idx="minor">
            <a:schemeClr val="dk1"/>
          </a:fontRef>
        </p:style>
        <p:txBody>
          <a:bodyPr>
            <a:normAutofit fontScale="85000" lnSpcReduction="10000"/>
          </a:bodyPr>
          <a:lstStyle/>
          <a:p>
            <a:pPr algn="ctr"/>
            <a:r>
              <a:rPr lang="en-US" sz="3800" b="1" dirty="0">
                <a:solidFill>
                  <a:schemeClr val="tx1"/>
                </a:solidFill>
              </a:rPr>
              <a:t>Strides</a:t>
            </a:r>
            <a:endParaRPr lang="en-US" sz="3800" dirty="0">
              <a:solidFill>
                <a:schemeClr val="tx1"/>
              </a:solidFill>
            </a:endParaRPr>
          </a:p>
          <a:p>
            <a:r>
              <a:rPr lang="en-US" dirty="0">
                <a:solidFill>
                  <a:schemeClr val="tx1"/>
                </a:solidFill>
              </a:rPr>
              <a:t>Stride is the number of pixels shifts over the input matrix. When the stride is 1 then we move the filters to 1 pixel at a time. When the stride is 2 then we move the filters to 2 pixels at a time and so on. </a:t>
            </a:r>
            <a:endParaRPr lang="en-US" dirty="0" smtClean="0">
              <a:solidFill>
                <a:schemeClr val="tx1"/>
              </a:solidFill>
            </a:endParaRPr>
          </a:p>
          <a:p>
            <a:pPr algn="ctr"/>
            <a:r>
              <a:rPr lang="en-US" sz="3500" b="1" dirty="0" smtClean="0">
                <a:solidFill>
                  <a:schemeClr val="tx1"/>
                </a:solidFill>
              </a:rPr>
              <a:t>Padding</a:t>
            </a:r>
            <a:endParaRPr lang="en-US" sz="3500" dirty="0" smtClean="0">
              <a:solidFill>
                <a:schemeClr val="tx1"/>
              </a:solidFill>
            </a:endParaRPr>
          </a:p>
          <a:p>
            <a:pPr>
              <a:buFont typeface="Wingdings" panose="05000000000000000000" pitchFamily="2" charset="2"/>
              <a:buChar char="Ø"/>
            </a:pPr>
            <a:r>
              <a:rPr lang="en-US" dirty="0" smtClean="0">
                <a:solidFill>
                  <a:schemeClr val="tx1"/>
                </a:solidFill>
              </a:rPr>
              <a:t>We can observe that the size of output is smaller that input. To maintain the dimension of output as in input , we use padding. Padding is a process of adding zeros to the input matrix symmetrically. In the following </a:t>
            </a:r>
            <a:r>
              <a:rPr lang="en-US" dirty="0" err="1" smtClean="0">
                <a:solidFill>
                  <a:schemeClr val="tx1"/>
                </a:solidFill>
              </a:rPr>
              <a:t>example,the</a:t>
            </a:r>
            <a:r>
              <a:rPr lang="en-US" dirty="0" smtClean="0">
                <a:solidFill>
                  <a:schemeClr val="tx1"/>
                </a:solidFill>
              </a:rPr>
              <a:t> extra grey blocks denote the padding.</a:t>
            </a:r>
          </a:p>
          <a:p>
            <a:r>
              <a:rPr lang="en-US" dirty="0" smtClean="0">
                <a:solidFill>
                  <a:schemeClr val="tx1"/>
                </a:solidFill>
              </a:rPr>
              <a:t>Sometimes </a:t>
            </a:r>
            <a:r>
              <a:rPr lang="en-US" dirty="0">
                <a:solidFill>
                  <a:schemeClr val="tx1"/>
                </a:solidFill>
              </a:rPr>
              <a:t>filter does not perfectly fit the input image. We have two options:</a:t>
            </a:r>
          </a:p>
          <a:p>
            <a:pPr>
              <a:buFont typeface="Wingdings" panose="05000000000000000000" pitchFamily="2" charset="2"/>
              <a:buChar char="Ø"/>
            </a:pPr>
            <a:r>
              <a:rPr lang="en-US" dirty="0">
                <a:solidFill>
                  <a:schemeClr val="tx1"/>
                </a:solidFill>
              </a:rPr>
              <a:t>Pad the picture with zeros (</a:t>
            </a:r>
            <a:r>
              <a:rPr lang="en-US" b="1" dirty="0">
                <a:solidFill>
                  <a:schemeClr val="tx1"/>
                </a:solidFill>
              </a:rPr>
              <a:t>zero-padding</a:t>
            </a:r>
            <a:r>
              <a:rPr lang="en-US" dirty="0">
                <a:solidFill>
                  <a:schemeClr val="tx1"/>
                </a:solidFill>
              </a:rPr>
              <a:t>) so that it fits</a:t>
            </a:r>
          </a:p>
          <a:p>
            <a:pPr>
              <a:buFont typeface="Wingdings" panose="05000000000000000000" pitchFamily="2" charset="2"/>
              <a:buChar char="Ø"/>
            </a:pPr>
            <a:r>
              <a:rPr lang="en-US" dirty="0">
                <a:solidFill>
                  <a:schemeClr val="tx1"/>
                </a:solidFill>
              </a:rPr>
              <a:t>Drop the part of the image where the filter did not fit. This is called </a:t>
            </a:r>
            <a:r>
              <a:rPr lang="en-US" b="1" dirty="0">
                <a:solidFill>
                  <a:schemeClr val="tx1"/>
                </a:solidFill>
              </a:rPr>
              <a:t>valid padding </a:t>
            </a:r>
            <a:r>
              <a:rPr lang="en-US" dirty="0">
                <a:solidFill>
                  <a:schemeClr val="tx1"/>
                </a:solidFill>
              </a:rPr>
              <a:t>which keeps only valid part of the image</a:t>
            </a:r>
            <a:r>
              <a:rPr lang="en-US" dirty="0">
                <a:solidFill>
                  <a:schemeClr val="tx2"/>
                </a:solidFill>
              </a:rPr>
              <a:t>.</a:t>
            </a:r>
          </a:p>
          <a:p>
            <a:pPr>
              <a:buFont typeface="Wingdings" panose="05000000000000000000" pitchFamily="2" charset="2"/>
              <a:buChar char="Ø"/>
            </a:pPr>
            <a:endParaRPr lang="en-IN" dirty="0"/>
          </a:p>
        </p:txBody>
      </p:sp>
      <p:pic>
        <p:nvPicPr>
          <p:cNvPr id="9222" name="Picture 6" descr="https://miro.medium.com/max/700/1*g0OmDI1w9KqN7Rpw6Qo8Xg@2x.gif"/>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694510" y="3935149"/>
            <a:ext cx="4775560" cy="2862126"/>
          </a:xfrm>
          <a:prstGeom prst="rect">
            <a:avLst/>
          </a:prstGeom>
          <a:noFill/>
          <a:extLst>
            <a:ext uri="{909E8E84-426E-40DD-AFC4-6F175D3DCCD1}">
              <a14:hiddenFill xmlns:a14="http://schemas.microsoft.com/office/drawing/2010/main">
                <a:solidFill>
                  <a:srgbClr val="FFFFFF"/>
                </a:solidFill>
              </a14:hiddenFill>
            </a:ext>
          </a:extLst>
        </p:spPr>
      </p:pic>
      <p:pic>
        <p:nvPicPr>
          <p:cNvPr id="9224" name="Picture 8" descr="https://miro.medium.com/max/700/1*17TNPi4m0pBqOCGrXzU27w.gif"/>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6332219" y="3935149"/>
            <a:ext cx="4784272" cy="28621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5542928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22515" y="1058092"/>
            <a:ext cx="11146970" cy="5617027"/>
          </a:xfrm>
        </p:spPr>
        <p:txBody>
          <a:bodyPr>
            <a:normAutofit fontScale="85000" lnSpcReduction="20000"/>
          </a:bodyPr>
          <a:lstStyle/>
          <a:p>
            <a:pPr fontAlgn="base">
              <a:lnSpc>
                <a:spcPct val="120000"/>
              </a:lnSpc>
              <a:buFont typeface="Wingdings" panose="05000000000000000000" pitchFamily="2" charset="2"/>
              <a:buChar char="Ø"/>
            </a:pPr>
            <a:r>
              <a:rPr lang="en-US" dirty="0"/>
              <a:t>Once the image is convolved, max pooled and flattened, the result is a vector. This vector acts as the input layer for an ANN which then works normally to detect the image</a:t>
            </a:r>
            <a:r>
              <a:rPr lang="en-US" dirty="0" smtClean="0"/>
              <a:t>.</a:t>
            </a:r>
          </a:p>
          <a:p>
            <a:pPr fontAlgn="base">
              <a:lnSpc>
                <a:spcPct val="120000"/>
              </a:lnSpc>
              <a:buFont typeface="Wingdings" panose="05000000000000000000" pitchFamily="2" charset="2"/>
              <a:buChar char="Ø"/>
            </a:pPr>
            <a:r>
              <a:rPr lang="en-US" dirty="0"/>
              <a:t>The Fully Connected layer is a traditional </a:t>
            </a:r>
            <a:r>
              <a:rPr lang="en-US" b="1" dirty="0"/>
              <a:t>Multi-Layer Perceptron that uses a </a:t>
            </a:r>
            <a:r>
              <a:rPr lang="en-US" b="1" dirty="0" err="1"/>
              <a:t>softmax</a:t>
            </a:r>
            <a:r>
              <a:rPr lang="en-US" b="1" dirty="0"/>
              <a:t> activation function </a:t>
            </a:r>
            <a:r>
              <a:rPr lang="en-US" dirty="0"/>
              <a:t>in the output </a:t>
            </a:r>
            <a:r>
              <a:rPr lang="en-US" dirty="0" smtClean="0"/>
              <a:t>layer.</a:t>
            </a:r>
          </a:p>
          <a:p>
            <a:pPr fontAlgn="base">
              <a:lnSpc>
                <a:spcPct val="120000"/>
              </a:lnSpc>
              <a:buFont typeface="Wingdings" panose="05000000000000000000" pitchFamily="2" charset="2"/>
              <a:buChar char="Ø"/>
            </a:pPr>
            <a:r>
              <a:rPr lang="en-US" dirty="0" smtClean="0"/>
              <a:t>The </a:t>
            </a:r>
            <a:r>
              <a:rPr lang="en-US" dirty="0"/>
              <a:t>term “Fully Connected” implies that every neuron in the previous layer is connected to every neuron on the next layer.</a:t>
            </a:r>
          </a:p>
          <a:p>
            <a:pPr fontAlgn="base">
              <a:lnSpc>
                <a:spcPct val="120000"/>
              </a:lnSpc>
              <a:buFont typeface="Wingdings" panose="05000000000000000000" pitchFamily="2" charset="2"/>
              <a:buChar char="Ø"/>
            </a:pPr>
            <a:r>
              <a:rPr lang="en-US" dirty="0"/>
              <a:t>It assigns random weights to each synapse, the input layer is weight adjusted and put into an activation function. The output of this is then compared to the true values and the error generated is back-propagated, i.e. the weights are re-adjusted and all the processes repeated. This is done until the error or cost function is </a:t>
            </a:r>
            <a:r>
              <a:rPr lang="en-US" dirty="0" err="1"/>
              <a:t>minimised</a:t>
            </a:r>
            <a:r>
              <a:rPr lang="en-US" dirty="0" smtClean="0"/>
              <a:t>.</a:t>
            </a:r>
          </a:p>
          <a:p>
            <a:pPr fontAlgn="base">
              <a:lnSpc>
                <a:spcPct val="120000"/>
              </a:lnSpc>
              <a:buFont typeface="Wingdings" panose="05000000000000000000" pitchFamily="2" charset="2"/>
              <a:buChar char="Ø"/>
            </a:pPr>
            <a:r>
              <a:rPr lang="en-US" dirty="0"/>
              <a:t>The output from the convolutional and pooling layers represent high-level features of the input image. The </a:t>
            </a:r>
            <a:r>
              <a:rPr lang="en-US" b="1" dirty="0"/>
              <a:t>purpose of the Fully Connected layer is to use these features for classifying the input image into various classes based on the training dataset.</a:t>
            </a:r>
            <a:endParaRPr lang="en-US" b="1" dirty="0" smtClean="0"/>
          </a:p>
          <a:p>
            <a:pPr fontAlgn="base">
              <a:lnSpc>
                <a:spcPct val="120000"/>
              </a:lnSpc>
              <a:buFont typeface="Wingdings" panose="05000000000000000000" pitchFamily="2" charset="2"/>
              <a:buChar char="Ø"/>
            </a:pPr>
            <a:r>
              <a:rPr lang="en-US" dirty="0"/>
              <a:t>Apart from classification, adding a fully-connected layer is also a </a:t>
            </a:r>
            <a:r>
              <a:rPr lang="en-US" dirty="0" smtClean="0"/>
              <a:t>cheap </a:t>
            </a:r>
            <a:r>
              <a:rPr lang="en-US" dirty="0"/>
              <a:t>way of learning non-linear combinations of these features. Most of the features from convolutional and pooling layers may be good for the classification task, but combinations of those features might be even better. The sum of output probabilities from the Fully Connected Layer is 1. This is ensured by using the </a:t>
            </a:r>
            <a:r>
              <a:rPr lang="en-US" dirty="0" err="1"/>
              <a:t>Softmax</a:t>
            </a:r>
            <a:r>
              <a:rPr lang="en-US" dirty="0"/>
              <a:t> as the activation function in the output layer of the Fully Connected Layer. </a:t>
            </a:r>
            <a:endParaRPr lang="en-US" dirty="0" smtClean="0"/>
          </a:p>
          <a:p>
            <a:pPr fontAlgn="base">
              <a:lnSpc>
                <a:spcPct val="120000"/>
              </a:lnSpc>
              <a:buFont typeface="Wingdings" panose="05000000000000000000" pitchFamily="2" charset="2"/>
              <a:buChar char="Ø"/>
            </a:pPr>
            <a:r>
              <a:rPr lang="en-US" dirty="0" smtClean="0"/>
              <a:t>The </a:t>
            </a:r>
            <a:r>
              <a:rPr lang="en-US" dirty="0" err="1"/>
              <a:t>Softmax</a:t>
            </a:r>
            <a:r>
              <a:rPr lang="en-US" dirty="0"/>
              <a:t> function takes a vector of arbitrary real-valued scores and squashes it to a vector of values between zero and one that sums to one.</a:t>
            </a:r>
          </a:p>
        </p:txBody>
      </p:sp>
      <p:sp>
        <p:nvSpPr>
          <p:cNvPr id="4" name="Title 1"/>
          <p:cNvSpPr>
            <a:spLocks noGrp="1"/>
          </p:cNvSpPr>
          <p:nvPr>
            <p:ph type="title"/>
          </p:nvPr>
        </p:nvSpPr>
        <p:spPr>
          <a:xfrm>
            <a:off x="422367" y="182880"/>
            <a:ext cx="11347266" cy="731520"/>
          </a:xfrm>
          <a:solidFill>
            <a:srgbClr val="CC66FF"/>
          </a:solidFill>
        </p:spPr>
        <p:style>
          <a:lnRef idx="3">
            <a:schemeClr val="lt1"/>
          </a:lnRef>
          <a:fillRef idx="1">
            <a:schemeClr val="accent2"/>
          </a:fillRef>
          <a:effectRef idx="1">
            <a:schemeClr val="accent2"/>
          </a:effectRef>
          <a:fontRef idx="minor">
            <a:schemeClr val="lt1"/>
          </a:fontRef>
        </p:style>
        <p:txBody>
          <a:bodyPr>
            <a:noAutofit/>
          </a:bodyPr>
          <a:lstStyle/>
          <a:p>
            <a:pPr algn="ctr">
              <a:lnSpc>
                <a:spcPct val="100000"/>
              </a:lnSpc>
            </a:pPr>
            <a:r>
              <a:rPr lang="en-US" sz="4400" dirty="0" smtClean="0"/>
              <a:t>Fully </a:t>
            </a:r>
            <a:r>
              <a:rPr lang="en-US" sz="4400" dirty="0"/>
              <a:t>Connected </a:t>
            </a:r>
            <a:r>
              <a:rPr lang="en-US" sz="4400" dirty="0" smtClean="0"/>
              <a:t>Layer(FC </a:t>
            </a:r>
            <a:r>
              <a:rPr lang="en-US" sz="4400" dirty="0"/>
              <a:t>Layer</a:t>
            </a:r>
            <a:r>
              <a:rPr lang="en-US" sz="4400" dirty="0" smtClean="0"/>
              <a:t>)</a:t>
            </a:r>
            <a:endParaRPr lang="en-IN" sz="5400"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20155984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1097280" y="156755"/>
            <a:ext cx="10058400" cy="914400"/>
          </a:xfrm>
          <a:solidFill>
            <a:srgbClr val="CC66FF"/>
          </a:solidFill>
        </p:spPr>
        <p:style>
          <a:lnRef idx="3">
            <a:schemeClr val="lt1"/>
          </a:lnRef>
          <a:fillRef idx="1">
            <a:schemeClr val="accent2"/>
          </a:fillRef>
          <a:effectRef idx="1">
            <a:schemeClr val="accent2"/>
          </a:effectRef>
          <a:fontRef idx="minor">
            <a:schemeClr val="lt1"/>
          </a:fontRef>
        </p:style>
        <p:txBody>
          <a:bodyPr>
            <a:noAutofit/>
          </a:bodyPr>
          <a:lstStyle/>
          <a:p>
            <a:pPr algn="ctr">
              <a:lnSpc>
                <a:spcPct val="100000"/>
              </a:lnSpc>
            </a:pPr>
            <a:r>
              <a:rPr lang="en-US" sz="6000" b="1" dirty="0" smtClean="0">
                <a:effectLst>
                  <a:outerShdw blurRad="38100" dist="38100" dir="2700000" algn="tl">
                    <a:srgbClr val="000000">
                      <a:alpha val="43137"/>
                    </a:srgbClr>
                  </a:outerShdw>
                </a:effectLst>
              </a:rPr>
              <a:t>FC LAYER</a:t>
            </a:r>
            <a:endParaRPr lang="en-IN" sz="6000" b="1" dirty="0">
              <a:effectLst>
                <a:outerShdw blurRad="38100" dist="38100" dir="2700000" algn="tl">
                  <a:srgbClr val="000000">
                    <a:alpha val="43137"/>
                  </a:srgbClr>
                </a:outerShdw>
              </a:effectLst>
            </a:endParaRPr>
          </a:p>
        </p:txBody>
      </p:sp>
      <p:pic>
        <p:nvPicPr>
          <p:cNvPr id="5122" name="Picture 2" descr="https://miro.medium.com/max/700/1*kToStLowjokojIQ7pY2ynQ.jpe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237853" y="1449978"/>
            <a:ext cx="7675518" cy="3876675"/>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https://miro.medium.com/max/459/1*G9-eByAaBLfm2_nmJllRkA.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820025" y="2413998"/>
            <a:ext cx="4371975" cy="2428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3642656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97280" y="1364567"/>
            <a:ext cx="10508566" cy="5528602"/>
          </a:xfrm>
        </p:spPr>
        <p:txBody>
          <a:bodyPr numCol="2">
            <a:noAutofit/>
          </a:bodyPr>
          <a:lstStyle/>
          <a:p>
            <a:pPr>
              <a:buFont typeface="Wingdings" panose="05000000000000000000" pitchFamily="2" charset="2"/>
              <a:buChar char="Ø"/>
            </a:pPr>
            <a:r>
              <a:rPr lang="en-US" sz="2400" dirty="0" smtClean="0"/>
              <a:t>Image Classification</a:t>
            </a:r>
          </a:p>
          <a:p>
            <a:pPr>
              <a:buFont typeface="Wingdings" panose="05000000000000000000" pitchFamily="2" charset="2"/>
              <a:buChar char="Ø"/>
            </a:pPr>
            <a:r>
              <a:rPr lang="en-US" sz="2400" dirty="0" smtClean="0"/>
              <a:t>OCR </a:t>
            </a:r>
            <a:r>
              <a:rPr lang="en-US" sz="2400" dirty="0"/>
              <a:t>and image recognition</a:t>
            </a:r>
          </a:p>
          <a:p>
            <a:pPr>
              <a:buFont typeface="Wingdings" panose="05000000000000000000" pitchFamily="2" charset="2"/>
              <a:buChar char="Ø"/>
            </a:pPr>
            <a:r>
              <a:rPr lang="en-US" sz="2400" dirty="0"/>
              <a:t>Detecting objects in self-driving cars</a:t>
            </a:r>
          </a:p>
          <a:p>
            <a:pPr>
              <a:buFont typeface="Wingdings" panose="05000000000000000000" pitchFamily="2" charset="2"/>
              <a:buChar char="Ø"/>
            </a:pPr>
            <a:r>
              <a:rPr lang="en-US" sz="2400" dirty="0"/>
              <a:t>Social media face recognition</a:t>
            </a:r>
          </a:p>
          <a:p>
            <a:pPr>
              <a:buFont typeface="Wingdings" panose="05000000000000000000" pitchFamily="2" charset="2"/>
              <a:buChar char="Ø"/>
            </a:pPr>
            <a:r>
              <a:rPr lang="en-US" sz="2400" dirty="0"/>
              <a:t>Image analysis in </a:t>
            </a:r>
            <a:r>
              <a:rPr lang="en-US" sz="2400" dirty="0" smtClean="0"/>
              <a:t>medicine</a:t>
            </a:r>
            <a:endParaRPr lang="en-US" sz="2400" dirty="0"/>
          </a:p>
          <a:p>
            <a:pPr>
              <a:buFont typeface="Wingdings" panose="05000000000000000000" pitchFamily="2" charset="2"/>
              <a:buChar char="Ø"/>
            </a:pPr>
            <a:r>
              <a:rPr lang="en-US" sz="2400" dirty="0"/>
              <a:t>Decoding Facial Recognition</a:t>
            </a:r>
          </a:p>
          <a:p>
            <a:pPr>
              <a:buFont typeface="Wingdings" panose="05000000000000000000" pitchFamily="2" charset="2"/>
              <a:buChar char="Ø"/>
            </a:pPr>
            <a:r>
              <a:rPr lang="en-IN" sz="2400" dirty="0" smtClean="0"/>
              <a:t>Analysing Documents</a:t>
            </a:r>
          </a:p>
          <a:p>
            <a:pPr>
              <a:buFont typeface="Wingdings" panose="05000000000000000000" pitchFamily="2" charset="2"/>
              <a:buChar char="Ø"/>
            </a:pPr>
            <a:r>
              <a:rPr lang="en-IN" sz="2400" dirty="0"/>
              <a:t>Understanding </a:t>
            </a:r>
            <a:r>
              <a:rPr lang="en-IN" sz="2400" dirty="0" smtClean="0"/>
              <a:t>Climate</a:t>
            </a:r>
          </a:p>
          <a:p>
            <a:pPr>
              <a:buFont typeface="Wingdings" panose="05000000000000000000" pitchFamily="2" charset="2"/>
              <a:buChar char="Ø"/>
            </a:pPr>
            <a:r>
              <a:rPr lang="en-IN" sz="2400" dirty="0" smtClean="0"/>
              <a:t>Advertising</a:t>
            </a:r>
          </a:p>
          <a:p>
            <a:pPr lvl="1">
              <a:buFont typeface="Wingdings" panose="05000000000000000000" pitchFamily="2" charset="2"/>
              <a:buChar char="Ø"/>
            </a:pPr>
            <a:r>
              <a:rPr lang="en-US" sz="2000" dirty="0"/>
              <a:t>introduction of programmatic buying and data-driven personalized </a:t>
            </a:r>
            <a:r>
              <a:rPr lang="en-US" sz="2000" dirty="0" smtClean="0"/>
              <a:t>advertising.</a:t>
            </a:r>
            <a:endParaRPr lang="en-IN" sz="2000" dirty="0"/>
          </a:p>
          <a:p>
            <a:pPr>
              <a:buFont typeface="Wingdings" panose="05000000000000000000" pitchFamily="2" charset="2"/>
              <a:buChar char="Ø"/>
            </a:pPr>
            <a:endParaRPr lang="nb-NO" sz="2400" dirty="0" smtClean="0"/>
          </a:p>
          <a:p>
            <a:pPr>
              <a:buFont typeface="Wingdings" panose="05000000000000000000" pitchFamily="2" charset="2"/>
              <a:buChar char="Ø"/>
            </a:pPr>
            <a:r>
              <a:rPr lang="en-IN" sz="2400" b="1" dirty="0" smtClean="0"/>
              <a:t>Various </a:t>
            </a:r>
            <a:r>
              <a:rPr lang="en-IN" sz="2400" b="1" dirty="0"/>
              <a:t>architectures of CNNs </a:t>
            </a:r>
            <a:endParaRPr lang="en-US" sz="2400" b="1" dirty="0"/>
          </a:p>
          <a:p>
            <a:pPr>
              <a:buFont typeface="Wingdings" panose="05000000000000000000" pitchFamily="2" charset="2"/>
              <a:buChar char="Ø"/>
            </a:pPr>
            <a:r>
              <a:rPr lang="nb-NO" sz="2400" dirty="0" smtClean="0"/>
              <a:t>LeNet</a:t>
            </a:r>
            <a:endParaRPr lang="nb-NO" sz="2400" dirty="0"/>
          </a:p>
          <a:p>
            <a:pPr>
              <a:buFont typeface="Wingdings" panose="05000000000000000000" pitchFamily="2" charset="2"/>
              <a:buChar char="Ø"/>
            </a:pPr>
            <a:r>
              <a:rPr lang="nb-NO" sz="2400" dirty="0"/>
              <a:t>AlexNet</a:t>
            </a:r>
          </a:p>
          <a:p>
            <a:pPr>
              <a:buFont typeface="Wingdings" panose="05000000000000000000" pitchFamily="2" charset="2"/>
              <a:buChar char="Ø"/>
            </a:pPr>
            <a:r>
              <a:rPr lang="nb-NO" sz="2400" dirty="0"/>
              <a:t>VGGNet</a:t>
            </a:r>
          </a:p>
          <a:p>
            <a:pPr algn="just">
              <a:buFont typeface="Wingdings" panose="05000000000000000000" pitchFamily="2" charset="2"/>
              <a:buChar char="Ø"/>
            </a:pPr>
            <a:r>
              <a:rPr lang="nb-NO" sz="2400" dirty="0"/>
              <a:t>GoogLeNet</a:t>
            </a:r>
          </a:p>
          <a:p>
            <a:pPr>
              <a:buFont typeface="Wingdings" panose="05000000000000000000" pitchFamily="2" charset="2"/>
              <a:buChar char="Ø"/>
            </a:pPr>
            <a:r>
              <a:rPr lang="nb-NO" sz="2400" dirty="0"/>
              <a:t>ResNet</a:t>
            </a:r>
          </a:p>
          <a:p>
            <a:pPr>
              <a:buFont typeface="Wingdings" panose="05000000000000000000" pitchFamily="2" charset="2"/>
              <a:buChar char="Ø"/>
            </a:pPr>
            <a:r>
              <a:rPr lang="nb-NO" sz="2400" dirty="0"/>
              <a:t>ZFNet</a:t>
            </a:r>
          </a:p>
          <a:p>
            <a:pPr lvl="1">
              <a:buFont typeface="Wingdings" panose="05000000000000000000" pitchFamily="2" charset="2"/>
              <a:buChar char="Ø"/>
            </a:pPr>
            <a:endParaRPr lang="en-IN" sz="2000" dirty="0"/>
          </a:p>
          <a:p>
            <a:pPr>
              <a:buFont typeface="Wingdings" panose="05000000000000000000" pitchFamily="2" charset="2"/>
              <a:buChar char="Ø"/>
            </a:pPr>
            <a:endParaRPr lang="en-IN" sz="2400" dirty="0"/>
          </a:p>
          <a:p>
            <a:pPr>
              <a:buFont typeface="Wingdings" panose="05000000000000000000" pitchFamily="2" charset="2"/>
              <a:buChar char="Ø"/>
            </a:pPr>
            <a:endParaRPr lang="en-IN" sz="2400" dirty="0"/>
          </a:p>
          <a:p>
            <a:pPr>
              <a:buFont typeface="Wingdings" panose="05000000000000000000" pitchFamily="2" charset="2"/>
              <a:buChar char="Ø"/>
            </a:pPr>
            <a:endParaRPr lang="en-US" sz="2400" dirty="0"/>
          </a:p>
        </p:txBody>
      </p:sp>
      <p:sp>
        <p:nvSpPr>
          <p:cNvPr id="15" name="Title 1"/>
          <p:cNvSpPr txBox="1">
            <a:spLocks/>
          </p:cNvSpPr>
          <p:nvPr/>
        </p:nvSpPr>
        <p:spPr>
          <a:xfrm>
            <a:off x="1322363" y="182466"/>
            <a:ext cx="10058400" cy="981636"/>
          </a:xfrm>
          <a:prstGeom prst="rect">
            <a:avLst/>
          </a:prstGeom>
          <a:solidFill>
            <a:srgbClr val="CC66FF"/>
          </a:solidFill>
        </p:spPr>
        <p:style>
          <a:lnRef idx="3">
            <a:schemeClr val="lt1"/>
          </a:lnRef>
          <a:fillRef idx="1">
            <a:schemeClr val="accent2"/>
          </a:fillRef>
          <a:effectRef idx="1">
            <a:schemeClr val="accent2"/>
          </a:effectRef>
          <a:fontRef idx="minor">
            <a:schemeClr val="lt1"/>
          </a:fontRef>
        </p:style>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lnSpc>
                <a:spcPct val="100000"/>
              </a:lnSpc>
            </a:pPr>
            <a:r>
              <a:rPr lang="en-US" sz="6000" b="1" dirty="0" smtClean="0">
                <a:effectLst>
                  <a:outerShdw blurRad="38100" dist="38100" dir="2700000" algn="tl">
                    <a:srgbClr val="000000">
                      <a:alpha val="43137"/>
                    </a:srgbClr>
                  </a:outerShdw>
                </a:effectLst>
              </a:rPr>
              <a:t>APPLICATIONS OF CNN</a:t>
            </a:r>
            <a:endParaRPr lang="en-IN" sz="6000"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06869467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66800" y="1309544"/>
            <a:ext cx="10058400" cy="2655248"/>
          </a:xfrm>
        </p:spPr>
        <p:txBody>
          <a:bodyPr>
            <a:normAutofit fontScale="92500"/>
          </a:bodyPr>
          <a:lstStyle/>
          <a:p>
            <a:pPr>
              <a:buFont typeface="Wingdings" panose="05000000000000000000" pitchFamily="2" charset="2"/>
              <a:buChar char="Ø"/>
            </a:pPr>
            <a:r>
              <a:rPr lang="en-US" b="1" dirty="0"/>
              <a:t>Recurrent neural networks (RNN) </a:t>
            </a:r>
            <a:r>
              <a:rPr lang="en-US" dirty="0"/>
              <a:t>are a class of neural networks that are helpful in modeling sequence data</a:t>
            </a:r>
            <a:r>
              <a:rPr lang="en-US" dirty="0" smtClean="0"/>
              <a:t>.</a:t>
            </a:r>
          </a:p>
          <a:p>
            <a:pPr>
              <a:buFont typeface="Wingdings" panose="05000000000000000000" pitchFamily="2" charset="2"/>
              <a:buChar char="Ø"/>
            </a:pPr>
            <a:r>
              <a:rPr lang="en-US" dirty="0" smtClean="0"/>
              <a:t>Derived </a:t>
            </a:r>
            <a:r>
              <a:rPr lang="en-US" dirty="0"/>
              <a:t>from feedforward networks, RNNs exhibit similar behavior to how human brains function. </a:t>
            </a:r>
            <a:endParaRPr lang="en-US" dirty="0" smtClean="0"/>
          </a:p>
          <a:p>
            <a:pPr>
              <a:buFont typeface="Wingdings" panose="05000000000000000000" pitchFamily="2" charset="2"/>
              <a:buChar char="Ø"/>
            </a:pPr>
            <a:r>
              <a:rPr lang="en-US" dirty="0"/>
              <a:t>Because of their internal memory, RNN’s can remember important things about the input they received, which allows them to be very precise in predicting what’s coming next.</a:t>
            </a:r>
            <a:endParaRPr lang="en-US" dirty="0" smtClean="0"/>
          </a:p>
          <a:p>
            <a:pPr>
              <a:buFont typeface="Wingdings" panose="05000000000000000000" pitchFamily="2" charset="2"/>
              <a:buChar char="Ø"/>
            </a:pPr>
            <a:r>
              <a:rPr lang="en-US" dirty="0" smtClean="0"/>
              <a:t>Recurrent </a:t>
            </a:r>
            <a:r>
              <a:rPr lang="en-US" dirty="0"/>
              <a:t>neural networks produce </a:t>
            </a:r>
            <a:r>
              <a:rPr lang="en-US" b="1" dirty="0"/>
              <a:t>predictive results </a:t>
            </a:r>
            <a:r>
              <a:rPr lang="en-US" dirty="0"/>
              <a:t>in sequential data that other algorithms can’t. </a:t>
            </a:r>
            <a:endParaRPr lang="en-US" dirty="0" smtClean="0"/>
          </a:p>
          <a:p>
            <a:pPr>
              <a:buFont typeface="Wingdings" panose="05000000000000000000" pitchFamily="2" charset="2"/>
              <a:buChar char="Ø"/>
            </a:pPr>
            <a:r>
              <a:rPr lang="en-US" dirty="0" smtClean="0"/>
              <a:t>Algorithm </a:t>
            </a:r>
            <a:r>
              <a:rPr lang="en-US" dirty="0"/>
              <a:t>for sequential </a:t>
            </a:r>
            <a:r>
              <a:rPr lang="en-US" dirty="0" smtClean="0"/>
              <a:t>data</a:t>
            </a:r>
            <a:r>
              <a:rPr lang="en-US" dirty="0"/>
              <a:t> </a:t>
            </a:r>
            <a:r>
              <a:rPr lang="en-US" dirty="0" smtClean="0"/>
              <a:t>and </a:t>
            </a:r>
            <a:r>
              <a:rPr lang="en-US" dirty="0"/>
              <a:t>are used by </a:t>
            </a:r>
            <a:r>
              <a:rPr lang="en-US" b="1" dirty="0"/>
              <a:t>Apple's Siri and </a:t>
            </a:r>
            <a:r>
              <a:rPr lang="en-US" b="1" dirty="0" err="1"/>
              <a:t>and</a:t>
            </a:r>
            <a:r>
              <a:rPr lang="en-US" b="1" dirty="0"/>
              <a:t> Google's voice search.</a:t>
            </a:r>
            <a:endParaRPr lang="en-IN" b="1" dirty="0"/>
          </a:p>
        </p:txBody>
      </p:sp>
      <p:sp>
        <p:nvSpPr>
          <p:cNvPr id="4" name="Title 1"/>
          <p:cNvSpPr>
            <a:spLocks noGrp="1"/>
          </p:cNvSpPr>
          <p:nvPr>
            <p:ph type="title"/>
          </p:nvPr>
        </p:nvSpPr>
        <p:spPr>
          <a:xfrm>
            <a:off x="1066800" y="152133"/>
            <a:ext cx="10058400" cy="937078"/>
          </a:xfrm>
          <a:solidFill>
            <a:srgbClr val="CC66FF"/>
          </a:solidFill>
        </p:spPr>
        <p:style>
          <a:lnRef idx="3">
            <a:schemeClr val="lt1"/>
          </a:lnRef>
          <a:fillRef idx="1">
            <a:schemeClr val="accent2"/>
          </a:fillRef>
          <a:effectRef idx="1">
            <a:schemeClr val="accent2"/>
          </a:effectRef>
          <a:fontRef idx="minor">
            <a:schemeClr val="lt1"/>
          </a:fontRef>
        </p:style>
        <p:txBody>
          <a:bodyPr>
            <a:noAutofit/>
          </a:bodyPr>
          <a:lstStyle/>
          <a:p>
            <a:pPr algn="ctr">
              <a:lnSpc>
                <a:spcPct val="100000"/>
              </a:lnSpc>
            </a:pPr>
            <a:r>
              <a:rPr lang="en-IN" sz="6000" b="1" dirty="0" smtClean="0">
                <a:effectLst>
                  <a:outerShdw blurRad="38100" dist="38100" dir="2700000" algn="tl">
                    <a:srgbClr val="000000">
                      <a:alpha val="43137"/>
                    </a:srgbClr>
                  </a:outerShdw>
                </a:effectLst>
              </a:rPr>
              <a:t>RNN</a:t>
            </a:r>
            <a:endParaRPr lang="en-IN" sz="6000" b="1" dirty="0">
              <a:effectLst>
                <a:outerShdw blurRad="38100" dist="38100" dir="2700000" algn="tl">
                  <a:srgbClr val="000000">
                    <a:alpha val="43137"/>
                  </a:srgbClr>
                </a:outerShdw>
              </a:effectLst>
            </a:endParaRPr>
          </a:p>
        </p:txBody>
      </p:sp>
      <p:pic>
        <p:nvPicPr>
          <p:cNvPr id="5122" name="Picture 2" descr="https://miro.medium.com/max/500/1*d_POV7c8fzHbKuTgJzCxtA.gif"/>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1066800" y="4058922"/>
            <a:ext cx="6901030" cy="2571751"/>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p:cNvPicPr>
            <a:picLocks noChangeAspect="1"/>
          </p:cNvPicPr>
          <p:nvPr/>
        </p:nvPicPr>
        <p:blipFill>
          <a:blip r:embed="rId3"/>
          <a:stretch>
            <a:fillRect/>
          </a:stretch>
        </p:blipFill>
        <p:spPr>
          <a:xfrm>
            <a:off x="9056034" y="4902725"/>
            <a:ext cx="1314450" cy="1314450"/>
          </a:xfrm>
          <a:prstGeom prst="rect">
            <a:avLst/>
          </a:prstGeom>
        </p:spPr>
      </p:pic>
      <p:sp>
        <p:nvSpPr>
          <p:cNvPr id="7" name="Rectangle 6"/>
          <p:cNvSpPr/>
          <p:nvPr/>
        </p:nvSpPr>
        <p:spPr>
          <a:xfrm>
            <a:off x="8747683" y="4400781"/>
            <a:ext cx="2287870" cy="369332"/>
          </a:xfrm>
          <a:prstGeom prst="rect">
            <a:avLst/>
          </a:prstGeom>
        </p:spPr>
        <p:txBody>
          <a:bodyPr wrap="none">
            <a:spAutoFit/>
          </a:bodyPr>
          <a:lstStyle/>
          <a:p>
            <a:r>
              <a:rPr lang="en-IN" b="1" dirty="0">
                <a:solidFill>
                  <a:srgbClr val="292929"/>
                </a:solidFill>
                <a:latin typeface="sohne"/>
              </a:rPr>
              <a:t>Vanishing Gradient</a:t>
            </a:r>
            <a:endParaRPr lang="en-IN" b="0" i="0" dirty="0">
              <a:solidFill>
                <a:srgbClr val="292929"/>
              </a:solidFill>
              <a:effectLst/>
              <a:latin typeface="sohne"/>
            </a:endParaRPr>
          </a:p>
        </p:txBody>
      </p:sp>
    </p:spTree>
    <p:extLst>
      <p:ext uri="{BB962C8B-B14F-4D97-AF65-F5344CB8AC3E}">
        <p14:creationId xmlns:p14="http://schemas.microsoft.com/office/powerpoint/2010/main" val="3387805663"/>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42278" y="1640541"/>
            <a:ext cx="10768404" cy="4921623"/>
          </a:xfrm>
        </p:spPr>
        <p:txBody>
          <a:bodyPr>
            <a:normAutofit/>
          </a:bodyPr>
          <a:lstStyle/>
          <a:p>
            <a:pPr>
              <a:buSzPct val="120000"/>
              <a:buFont typeface="Wingdings" panose="05000000000000000000" pitchFamily="2" charset="2"/>
              <a:buChar char="Ø"/>
            </a:pPr>
            <a:r>
              <a:rPr lang="en-US" dirty="0" smtClean="0"/>
              <a:t> </a:t>
            </a:r>
            <a:r>
              <a:rPr lang="en-US" b="1" dirty="0"/>
              <a:t>Long Short-Term Memory (LSTM) networks </a:t>
            </a:r>
            <a:r>
              <a:rPr lang="en-US" dirty="0"/>
              <a:t>are an extension of RNN that extend the memory</a:t>
            </a:r>
            <a:r>
              <a:rPr lang="en-US" dirty="0" smtClean="0"/>
              <a:t>.</a:t>
            </a:r>
          </a:p>
          <a:p>
            <a:pPr>
              <a:lnSpc>
                <a:spcPct val="100000"/>
              </a:lnSpc>
              <a:buSzPct val="120000"/>
              <a:buFont typeface="Wingdings" panose="05000000000000000000" pitchFamily="2" charset="2"/>
              <a:buChar char="Ø"/>
            </a:pPr>
            <a:r>
              <a:rPr lang="en-US" dirty="0" smtClean="0"/>
              <a:t> </a:t>
            </a:r>
            <a:r>
              <a:rPr lang="en-US" dirty="0"/>
              <a:t>LSTM are used as the </a:t>
            </a:r>
            <a:r>
              <a:rPr lang="en-US" b="1" dirty="0"/>
              <a:t>building blocks for the layers of a RNN</a:t>
            </a:r>
            <a:r>
              <a:rPr lang="en-US" dirty="0" smtClean="0"/>
              <a:t>.</a:t>
            </a:r>
          </a:p>
          <a:p>
            <a:pPr>
              <a:buSzPct val="120000"/>
              <a:buFont typeface="Wingdings" panose="05000000000000000000" pitchFamily="2" charset="2"/>
              <a:buChar char="Ø"/>
            </a:pPr>
            <a:r>
              <a:rPr lang="en-US" dirty="0" smtClean="0"/>
              <a:t> </a:t>
            </a:r>
            <a:r>
              <a:rPr lang="en-US" dirty="0"/>
              <a:t>LSTMs assign data “</a:t>
            </a:r>
            <a:r>
              <a:rPr lang="en-US" b="1" dirty="0"/>
              <a:t>weights</a:t>
            </a:r>
            <a:r>
              <a:rPr lang="en-US" dirty="0"/>
              <a:t>” which helps RNNs to either let new information in, forget information or give it importance enough to impact the output</a:t>
            </a:r>
            <a:r>
              <a:rPr lang="en-US" dirty="0" smtClean="0"/>
              <a:t>.</a:t>
            </a:r>
          </a:p>
          <a:p>
            <a:pPr>
              <a:buSzPct val="120000"/>
              <a:buFont typeface="Wingdings" panose="05000000000000000000" pitchFamily="2" charset="2"/>
              <a:buChar char="Ø"/>
            </a:pPr>
            <a:r>
              <a:rPr lang="en-US" dirty="0"/>
              <a:t>LSTMs enable RNNs to remember inputs over a long period of time. </a:t>
            </a:r>
            <a:endParaRPr lang="en-US" dirty="0" smtClean="0"/>
          </a:p>
          <a:p>
            <a:pPr>
              <a:buSzPct val="120000"/>
              <a:buFont typeface="Wingdings" panose="05000000000000000000" pitchFamily="2" charset="2"/>
              <a:buChar char="Ø"/>
            </a:pPr>
            <a:r>
              <a:rPr lang="en-US" dirty="0" smtClean="0"/>
              <a:t>This </a:t>
            </a:r>
            <a:r>
              <a:rPr lang="en-US" dirty="0"/>
              <a:t>is because LSTMs contain information in a memory, much like the memory of a computer. The LSTM can read, write and delete information from its </a:t>
            </a:r>
            <a:r>
              <a:rPr lang="en-US" dirty="0" smtClean="0"/>
              <a:t>memory.</a:t>
            </a:r>
          </a:p>
          <a:p>
            <a:pPr>
              <a:buSzPct val="120000"/>
              <a:buFont typeface="Wingdings" panose="05000000000000000000" pitchFamily="2" charset="2"/>
              <a:buChar char="Ø"/>
            </a:pPr>
            <a:r>
              <a:rPr lang="en-US" dirty="0" smtClean="0"/>
              <a:t>This </a:t>
            </a:r>
            <a:r>
              <a:rPr lang="en-US" dirty="0"/>
              <a:t>memory can be seen as </a:t>
            </a:r>
            <a:r>
              <a:rPr lang="en-US" b="1" dirty="0"/>
              <a:t>a gated cell, </a:t>
            </a:r>
            <a:r>
              <a:rPr lang="en-US" dirty="0"/>
              <a:t>with gated meaning the cell decides whether or not to store or delete information </a:t>
            </a:r>
            <a:r>
              <a:rPr lang="en-US" dirty="0" smtClean="0"/>
              <a:t>based </a:t>
            </a:r>
            <a:r>
              <a:rPr lang="en-US" dirty="0"/>
              <a:t>on the importance it assigns to the information. </a:t>
            </a:r>
            <a:endParaRPr lang="en-US" dirty="0" smtClean="0"/>
          </a:p>
          <a:p>
            <a:pPr>
              <a:buSzPct val="120000"/>
              <a:buFont typeface="Wingdings" panose="05000000000000000000" pitchFamily="2" charset="2"/>
              <a:buChar char="Ø"/>
            </a:pPr>
            <a:r>
              <a:rPr lang="en-US" dirty="0" smtClean="0"/>
              <a:t>The </a:t>
            </a:r>
            <a:r>
              <a:rPr lang="en-US" dirty="0"/>
              <a:t>assigning of importance happens through weights, which are also learned by the algorithm</a:t>
            </a:r>
            <a:r>
              <a:rPr lang="en-US" dirty="0" smtClean="0"/>
              <a:t>.</a:t>
            </a:r>
          </a:p>
          <a:p>
            <a:pPr>
              <a:buSzPct val="120000"/>
              <a:buFont typeface="Wingdings" panose="05000000000000000000" pitchFamily="2" charset="2"/>
              <a:buChar char="Ø"/>
            </a:pPr>
            <a:r>
              <a:rPr lang="en-US" dirty="0" smtClean="0"/>
              <a:t> It learns </a:t>
            </a:r>
            <a:r>
              <a:rPr lang="en-US" dirty="0"/>
              <a:t>over time what information is important and what is </a:t>
            </a:r>
            <a:r>
              <a:rPr lang="en-US" dirty="0" smtClean="0"/>
              <a:t>not.</a:t>
            </a:r>
          </a:p>
          <a:p>
            <a:pPr>
              <a:buSzPct val="120000"/>
              <a:buFont typeface="Wingdings" panose="05000000000000000000" pitchFamily="2" charset="2"/>
              <a:buChar char="Ø"/>
            </a:pPr>
            <a:r>
              <a:rPr lang="en-US" dirty="0" smtClean="0"/>
              <a:t>In </a:t>
            </a:r>
            <a:r>
              <a:rPr lang="en-US" dirty="0"/>
              <a:t>an LSTM you have three gates: </a:t>
            </a:r>
            <a:r>
              <a:rPr lang="en-US" b="1" dirty="0"/>
              <a:t>input, forget and output gate. </a:t>
            </a:r>
            <a:endParaRPr lang="en-IN" dirty="0"/>
          </a:p>
        </p:txBody>
      </p:sp>
      <p:sp>
        <p:nvSpPr>
          <p:cNvPr id="4" name="Title 1"/>
          <p:cNvSpPr>
            <a:spLocks noGrp="1"/>
          </p:cNvSpPr>
          <p:nvPr>
            <p:ph type="title"/>
          </p:nvPr>
        </p:nvSpPr>
        <p:spPr>
          <a:xfrm>
            <a:off x="742278" y="363071"/>
            <a:ext cx="10768404" cy="900953"/>
          </a:xfrm>
          <a:solidFill>
            <a:srgbClr val="CC66FF"/>
          </a:solidFill>
        </p:spPr>
        <p:style>
          <a:lnRef idx="3">
            <a:schemeClr val="lt1"/>
          </a:lnRef>
          <a:fillRef idx="1">
            <a:schemeClr val="accent2"/>
          </a:fillRef>
          <a:effectRef idx="1">
            <a:schemeClr val="accent2"/>
          </a:effectRef>
          <a:fontRef idx="minor">
            <a:schemeClr val="lt1"/>
          </a:fontRef>
        </p:style>
        <p:txBody>
          <a:bodyPr>
            <a:noAutofit/>
          </a:bodyPr>
          <a:lstStyle/>
          <a:p>
            <a:pPr algn="ctr">
              <a:lnSpc>
                <a:spcPct val="100000"/>
              </a:lnSpc>
            </a:pPr>
            <a:r>
              <a:rPr lang="en-IN" sz="5400" dirty="0"/>
              <a:t>Long Short-Term Memory (LSTM</a:t>
            </a:r>
            <a:r>
              <a:rPr lang="en-IN" sz="5400" dirty="0" smtClean="0"/>
              <a:t>)</a:t>
            </a:r>
            <a:endParaRPr lang="en-IN" sz="5400"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417300919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948071"/>
            <a:ext cx="10515600" cy="4492486"/>
          </a:xfrm>
        </p:spPr>
        <p:txBody>
          <a:bodyPr>
            <a:normAutofit/>
          </a:bodyPr>
          <a:lstStyle/>
          <a:p>
            <a:pPr>
              <a:buFont typeface="Wingdings" panose="05000000000000000000" pitchFamily="2" charset="2"/>
              <a:buChar char="Ø"/>
            </a:pPr>
            <a:r>
              <a:rPr lang="en-US" sz="2800" dirty="0"/>
              <a:t> Each synapse has an associated weight, which impacts the preceding neuron’s importance in the overall neural network</a:t>
            </a:r>
            <a:r>
              <a:rPr lang="en-US" sz="2800" dirty="0" smtClean="0"/>
              <a:t>.</a:t>
            </a:r>
            <a:endParaRPr lang="en-US" sz="2800" dirty="0"/>
          </a:p>
          <a:p>
            <a:pPr>
              <a:buFont typeface="Wingdings" panose="05000000000000000000" pitchFamily="2" charset="2"/>
              <a:buChar char="Ø"/>
            </a:pPr>
            <a:r>
              <a:rPr lang="en-US" sz="2800" dirty="0"/>
              <a:t>Weights are a very important topic in the field of deep learning because adjusting a model’s weights is the primary way through which deep learning models are trained. </a:t>
            </a:r>
            <a:endParaRPr lang="en-US" sz="2800" dirty="0" smtClean="0"/>
          </a:p>
          <a:p>
            <a:pPr>
              <a:buFont typeface="Wingdings" panose="05000000000000000000" pitchFamily="2" charset="2"/>
              <a:buChar char="Ø"/>
            </a:pPr>
            <a:r>
              <a:rPr lang="en-US" sz="2800" dirty="0"/>
              <a:t>Once a neuron receives its inputs from the neurons in the preceding layer of the model, it adds up each signal multiplied by its corresponding weight and passes them on to an activation function, like this:</a:t>
            </a:r>
            <a:endParaRPr lang="en-IN" sz="2800" dirty="0"/>
          </a:p>
        </p:txBody>
      </p:sp>
      <p:sp>
        <p:nvSpPr>
          <p:cNvPr id="4" name="Title 1"/>
          <p:cNvSpPr txBox="1">
            <a:spLocks/>
          </p:cNvSpPr>
          <p:nvPr/>
        </p:nvSpPr>
        <p:spPr>
          <a:xfrm>
            <a:off x="1295400" y="286603"/>
            <a:ext cx="10058400" cy="1084996"/>
          </a:xfrm>
          <a:prstGeom prst="rect">
            <a:avLst/>
          </a:prstGeom>
          <a:solidFill>
            <a:srgbClr val="CC66FF"/>
          </a:solidFill>
          <a:ln w="25400" cap="flat" cmpd="sng" algn="ctr">
            <a:solidFill>
              <a:srgbClr val="CC66FF"/>
            </a:solidFill>
            <a:prstDash val="solid"/>
          </a:ln>
        </p:spPr>
        <p:style>
          <a:lnRef idx="3">
            <a:schemeClr val="lt1"/>
          </a:lnRef>
          <a:fillRef idx="1">
            <a:schemeClr val="accent2"/>
          </a:fillRef>
          <a:effectRef idx="1">
            <a:schemeClr val="accent2"/>
          </a:effectRef>
          <a:fontRef idx="minor">
            <a:schemeClr val="lt1"/>
          </a:fontRef>
        </p:style>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lnSpc>
                <a:spcPct val="100000"/>
              </a:lnSpc>
            </a:pPr>
            <a:r>
              <a:rPr lang="en-US" sz="6000" b="1" dirty="0" smtClean="0">
                <a:effectLst>
                  <a:outerShdw blurRad="38100" dist="38100" dir="2700000" algn="tl">
                    <a:srgbClr val="000000">
                      <a:alpha val="43137"/>
                    </a:srgbClr>
                  </a:outerShdw>
                </a:effectLst>
              </a:rPr>
              <a:t>DEEP NEURAL NETWORKS</a:t>
            </a:r>
            <a:endParaRPr lang="en-IN" sz="6000"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681753380"/>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r>
            <a:br>
              <a:rPr lang="en-US" dirty="0"/>
            </a:br>
            <a:endParaRPr lang="en-IN" dirty="0"/>
          </a:p>
        </p:txBody>
      </p:sp>
      <p:sp>
        <p:nvSpPr>
          <p:cNvPr id="4" name="Title 1"/>
          <p:cNvSpPr txBox="1">
            <a:spLocks/>
          </p:cNvSpPr>
          <p:nvPr/>
        </p:nvSpPr>
        <p:spPr>
          <a:xfrm>
            <a:off x="648148" y="389964"/>
            <a:ext cx="10956664" cy="860613"/>
          </a:xfrm>
          <a:prstGeom prst="rect">
            <a:avLst/>
          </a:prstGeom>
          <a:solidFill>
            <a:srgbClr val="CC66FF"/>
          </a:solidFill>
        </p:spPr>
        <p:style>
          <a:lnRef idx="3">
            <a:schemeClr val="lt1"/>
          </a:lnRef>
          <a:fillRef idx="1">
            <a:schemeClr val="accent2"/>
          </a:fillRef>
          <a:effectRef idx="1">
            <a:schemeClr val="accent2"/>
          </a:effectRef>
          <a:fontRef idx="minor">
            <a:schemeClr val="lt1"/>
          </a:fontRef>
        </p:style>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lnSpc>
                <a:spcPct val="100000"/>
              </a:lnSpc>
            </a:pPr>
            <a:r>
              <a:rPr lang="en-US" dirty="0" smtClean="0"/>
              <a:t>How </a:t>
            </a:r>
            <a:r>
              <a:rPr lang="en-US" dirty="0"/>
              <a:t>Recurrent Neural Networks </a:t>
            </a:r>
            <a:r>
              <a:rPr lang="en-US" dirty="0" smtClean="0"/>
              <a:t>Work ?</a:t>
            </a:r>
            <a:endParaRPr lang="en-IN" b="1" dirty="0">
              <a:effectLst>
                <a:outerShdw blurRad="38100" dist="38100" dir="2700000" algn="tl">
                  <a:srgbClr val="000000">
                    <a:alpha val="43137"/>
                  </a:srgbClr>
                </a:outerShdw>
              </a:effectLst>
            </a:endParaRPr>
          </a:p>
        </p:txBody>
      </p:sp>
      <p:pic>
        <p:nvPicPr>
          <p:cNvPr id="4104" name="Picture 8" descr="rnn vs fnn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45823" y="3599701"/>
            <a:ext cx="4146178" cy="2801098"/>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p:cNvSpPr>
            <a:spLocks noGrp="1"/>
          </p:cNvSpPr>
          <p:nvPr>
            <p:ph idx="1"/>
          </p:nvPr>
        </p:nvSpPr>
        <p:spPr>
          <a:xfrm>
            <a:off x="648148" y="1353937"/>
            <a:ext cx="10956664" cy="5369591"/>
          </a:xfrm>
        </p:spPr>
        <p:txBody>
          <a:bodyPr/>
          <a:lstStyle/>
          <a:p>
            <a:pPr>
              <a:buFont typeface="Wingdings" panose="05000000000000000000" pitchFamily="2" charset="2"/>
              <a:buChar char="Ø"/>
            </a:pPr>
            <a:r>
              <a:rPr lang="en-US" b="1" dirty="0"/>
              <a:t>Sequential data</a:t>
            </a:r>
            <a:r>
              <a:rPr lang="en-US" dirty="0"/>
              <a:t> is basically just ordered data in which related things follow each </a:t>
            </a:r>
            <a:r>
              <a:rPr lang="en-US" dirty="0" smtClean="0"/>
              <a:t>other.	</a:t>
            </a:r>
          </a:p>
          <a:p>
            <a:pPr marL="201168" lvl="1" indent="0">
              <a:buNone/>
            </a:pPr>
            <a:r>
              <a:rPr lang="en-US" dirty="0" smtClean="0"/>
              <a:t>-Examples </a:t>
            </a:r>
            <a:r>
              <a:rPr lang="en-US" dirty="0"/>
              <a:t>are financial data or the DNA </a:t>
            </a:r>
            <a:r>
              <a:rPr lang="en-US" dirty="0" smtClean="0"/>
              <a:t>sequence.</a:t>
            </a:r>
          </a:p>
          <a:p>
            <a:pPr>
              <a:buFont typeface="Wingdings" panose="05000000000000000000" pitchFamily="2" charset="2"/>
              <a:buChar char="Ø"/>
            </a:pPr>
            <a:r>
              <a:rPr lang="en-US" dirty="0"/>
              <a:t>In a feed-forward neural network, the information only moves in one direction — from the input layer, through the hidden layers, to the output layer. </a:t>
            </a:r>
            <a:endParaRPr lang="en-US" dirty="0" smtClean="0"/>
          </a:p>
          <a:p>
            <a:pPr>
              <a:buFont typeface="Wingdings" panose="05000000000000000000" pitchFamily="2" charset="2"/>
              <a:buChar char="Ø"/>
            </a:pPr>
            <a:r>
              <a:rPr lang="en-US" dirty="0" smtClean="0"/>
              <a:t>Feed-forward </a:t>
            </a:r>
            <a:r>
              <a:rPr lang="en-US" dirty="0"/>
              <a:t>neural networks have no memory of the input they receive and are bad at predicting what’s coming </a:t>
            </a:r>
            <a:r>
              <a:rPr lang="en-US" dirty="0" smtClean="0"/>
              <a:t>next.</a:t>
            </a:r>
          </a:p>
          <a:p>
            <a:pPr>
              <a:buFont typeface="Wingdings" panose="05000000000000000000" pitchFamily="2" charset="2"/>
              <a:buChar char="Ø"/>
            </a:pPr>
            <a:r>
              <a:rPr lang="en-US" dirty="0"/>
              <a:t>In a RNN the information cycles through a loop. When it makes a decision, it considers the current input and also what it has learned from the </a:t>
            </a:r>
            <a:r>
              <a:rPr lang="en-US" b="1" dirty="0"/>
              <a:t>inputs it received previously</a:t>
            </a:r>
            <a:r>
              <a:rPr lang="en-US" b="1" dirty="0" smtClean="0"/>
              <a:t>.</a:t>
            </a:r>
          </a:p>
          <a:p>
            <a:pPr>
              <a:buFont typeface="Wingdings" panose="05000000000000000000" pitchFamily="2" charset="2"/>
              <a:buChar char="Ø"/>
            </a:pPr>
            <a:r>
              <a:rPr lang="en-US" b="1" dirty="0" smtClean="0"/>
              <a:t> Recurrent Neural Networks Add The Immediate Past To The Present.</a:t>
            </a:r>
          </a:p>
          <a:p>
            <a:pPr>
              <a:buFont typeface="Wingdings" panose="05000000000000000000" pitchFamily="2" charset="2"/>
              <a:buChar char="Ø"/>
            </a:pPr>
            <a:r>
              <a:rPr lang="en-US" dirty="0"/>
              <a:t>Therefore, a RNN has two inputs: the </a:t>
            </a:r>
            <a:r>
              <a:rPr lang="en-US" b="1" dirty="0"/>
              <a:t>present </a:t>
            </a:r>
            <a:r>
              <a:rPr lang="en-US" dirty="0"/>
              <a:t>and the </a:t>
            </a:r>
            <a:r>
              <a:rPr lang="en-US" b="1" dirty="0"/>
              <a:t>recent </a:t>
            </a:r>
            <a:r>
              <a:rPr lang="en-US" b="1" dirty="0" smtClean="0"/>
              <a:t>past.</a:t>
            </a:r>
          </a:p>
          <a:p>
            <a:pPr>
              <a:buFont typeface="Wingdings" panose="05000000000000000000" pitchFamily="2" charset="2"/>
              <a:buChar char="Ø"/>
            </a:pPr>
            <a:r>
              <a:rPr lang="en-US" dirty="0"/>
              <a:t>RNNs apply weights to the current and also to the previous input. </a:t>
            </a:r>
          </a:p>
          <a:p>
            <a:pPr>
              <a:buFont typeface="Wingdings" panose="05000000000000000000" pitchFamily="2" charset="2"/>
              <a:buChar char="Ø"/>
            </a:pPr>
            <a:r>
              <a:rPr lang="en-US" dirty="0" smtClean="0"/>
              <a:t>Furthermore</a:t>
            </a:r>
            <a:r>
              <a:rPr lang="en-US" dirty="0"/>
              <a:t>, a recurrent neural network will also tweak the </a:t>
            </a:r>
            <a:r>
              <a:rPr lang="en-US" dirty="0" smtClean="0"/>
              <a:t>weights</a:t>
            </a:r>
          </a:p>
          <a:p>
            <a:pPr marL="0" indent="0">
              <a:buNone/>
            </a:pPr>
            <a:r>
              <a:rPr lang="en-US" dirty="0" smtClean="0"/>
              <a:t> </a:t>
            </a:r>
            <a:r>
              <a:rPr lang="en-US" dirty="0"/>
              <a:t>for both through </a:t>
            </a:r>
            <a:r>
              <a:rPr lang="en-US" b="1" dirty="0"/>
              <a:t>gradient descent </a:t>
            </a:r>
            <a:r>
              <a:rPr lang="en-US" dirty="0"/>
              <a:t>and </a:t>
            </a:r>
            <a:r>
              <a:rPr lang="en-US" b="1" dirty="0"/>
              <a:t>backpropagation through time (BPTT).</a:t>
            </a:r>
            <a:endParaRPr lang="en-US" b="1" dirty="0" smtClean="0"/>
          </a:p>
          <a:p>
            <a:pPr>
              <a:buFont typeface="Wingdings" panose="05000000000000000000" pitchFamily="2" charset="2"/>
              <a:buChar char="Ø"/>
            </a:pPr>
            <a:endParaRPr lang="en-US" b="1" dirty="0" smtClean="0"/>
          </a:p>
          <a:p>
            <a:endParaRPr lang="en-US" dirty="0" smtClean="0"/>
          </a:p>
        </p:txBody>
      </p:sp>
    </p:spTree>
    <p:extLst>
      <p:ext uri="{BB962C8B-B14F-4D97-AF65-F5344CB8AC3E}">
        <p14:creationId xmlns:p14="http://schemas.microsoft.com/office/powerpoint/2010/main" val="254652388"/>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1097280" y="403412"/>
            <a:ext cx="10058400" cy="981636"/>
          </a:xfrm>
          <a:solidFill>
            <a:srgbClr val="CC66FF"/>
          </a:solidFill>
        </p:spPr>
        <p:style>
          <a:lnRef idx="3">
            <a:schemeClr val="lt1"/>
          </a:lnRef>
          <a:fillRef idx="1">
            <a:schemeClr val="accent2"/>
          </a:fillRef>
          <a:effectRef idx="1">
            <a:schemeClr val="accent2"/>
          </a:effectRef>
          <a:fontRef idx="minor">
            <a:schemeClr val="lt1"/>
          </a:fontRef>
        </p:style>
        <p:txBody>
          <a:bodyPr>
            <a:noAutofit/>
          </a:bodyPr>
          <a:lstStyle/>
          <a:p>
            <a:pPr algn="ctr">
              <a:lnSpc>
                <a:spcPct val="100000"/>
              </a:lnSpc>
            </a:pPr>
            <a:r>
              <a:rPr lang="en-IN" sz="6000" b="1" dirty="0" smtClean="0">
                <a:effectLst>
                  <a:outerShdw blurRad="38100" dist="38100" dir="2700000" algn="tl">
                    <a:srgbClr val="000000">
                      <a:alpha val="43137"/>
                    </a:srgbClr>
                  </a:outerShdw>
                </a:effectLst>
              </a:rPr>
              <a:t>TYPES OF RNN</a:t>
            </a:r>
            <a:endParaRPr lang="en-IN" sz="6000" b="1" dirty="0">
              <a:effectLst>
                <a:outerShdw blurRad="38100" dist="38100" dir="2700000" algn="tl">
                  <a:srgbClr val="000000">
                    <a:alpha val="43137"/>
                  </a:srgbClr>
                </a:outerShdw>
              </a:effectLst>
            </a:endParaRPr>
          </a:p>
        </p:txBody>
      </p:sp>
      <p:pic>
        <p:nvPicPr>
          <p:cNvPr id="6146" name="Picture 2" descr="Feed Forward Neural Networks"/>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268538" y="2071688"/>
            <a:ext cx="7715250" cy="3571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23603978"/>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0" y="286604"/>
            <a:ext cx="10058400" cy="1084996"/>
          </a:xfrm>
          <a:solidFill>
            <a:srgbClr val="CC66FF"/>
          </a:solidFill>
        </p:spPr>
        <p:style>
          <a:lnRef idx="3">
            <a:schemeClr val="lt1"/>
          </a:lnRef>
          <a:fillRef idx="1">
            <a:schemeClr val="accent2"/>
          </a:fillRef>
          <a:effectRef idx="1">
            <a:schemeClr val="accent2"/>
          </a:effectRef>
          <a:fontRef idx="minor">
            <a:schemeClr val="lt1"/>
          </a:fontRef>
        </p:style>
        <p:txBody>
          <a:bodyPr>
            <a:noAutofit/>
          </a:bodyPr>
          <a:lstStyle/>
          <a:p>
            <a:pPr algn="ctr">
              <a:lnSpc>
                <a:spcPct val="100000"/>
              </a:lnSpc>
            </a:pPr>
            <a:r>
              <a:rPr lang="en-IN" sz="6000" b="1" dirty="0" smtClean="0">
                <a:effectLst>
                  <a:outerShdw blurRad="38100" dist="38100" dir="2700000" algn="tl">
                    <a:srgbClr val="000000">
                      <a:alpha val="43137"/>
                    </a:srgbClr>
                  </a:outerShdw>
                </a:effectLst>
              </a:rPr>
              <a:t>RNN</a:t>
            </a:r>
            <a:endParaRPr lang="en-IN" sz="6000" b="1" dirty="0">
              <a:effectLst>
                <a:outerShdw blurRad="38100" dist="38100" dir="2700000" algn="tl">
                  <a:srgbClr val="000000">
                    <a:alpha val="43137"/>
                  </a:srgbClr>
                </a:outerShdw>
              </a:effectLst>
            </a:endParaRPr>
          </a:p>
        </p:txBody>
      </p:sp>
      <p:pic>
        <p:nvPicPr>
          <p:cNvPr id="3074" name="Picture 2" descr="https://miro.medium.com/max/700/1*bdUqInFvt5N4ytJfVSI84A.gif"/>
          <p:cNvPicPr>
            <a:picLocks noGrp="1" noChangeAspect="1" noChangeArrowheads="1" noCrop="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097280" y="1636693"/>
            <a:ext cx="7868584" cy="4698668"/>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ular Callout 3"/>
          <p:cNvSpPr/>
          <p:nvPr/>
        </p:nvSpPr>
        <p:spPr>
          <a:xfrm>
            <a:off x="9950823" y="1801906"/>
            <a:ext cx="1567927" cy="1331258"/>
          </a:xfrm>
          <a:prstGeom prst="wedgeRectCallout">
            <a:avLst>
              <a:gd name="adj1" fmla="val -68003"/>
              <a:gd name="adj2" fmla="val 104924"/>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IN" dirty="0" smtClean="0"/>
              <a:t>THIS IS A GIF FILE PLEASE VIEW IN SLIDE SHOW MODE</a:t>
            </a:r>
            <a:endParaRPr lang="en-IN" dirty="0"/>
          </a:p>
        </p:txBody>
      </p:sp>
      <p:pic>
        <p:nvPicPr>
          <p:cNvPr id="3078" name="Picture 6" descr="Robot GIF Animation by Minami Takahashi on Dribbble"/>
          <p:cNvPicPr>
            <a:picLocks noChangeAspect="1" noChangeArrowheads="1" noCrop="1"/>
          </p:cNvPicPr>
          <p:nvPr/>
        </p:nvPicPr>
        <p:blipFill>
          <a:blip r:embed="rId4">
            <a:extLst>
              <a:ext uri="{28A0092B-C50C-407E-A947-70E740481C1C}">
                <a14:useLocalDpi xmlns:a14="http://schemas.microsoft.com/office/drawing/2010/main" val="0"/>
              </a:ext>
            </a:extLst>
          </a:blip>
          <a:srcRect/>
          <a:stretch>
            <a:fillRect/>
          </a:stretch>
        </p:blipFill>
        <p:spPr bwMode="auto">
          <a:xfrm>
            <a:off x="9098278" y="3986027"/>
            <a:ext cx="2420472" cy="18153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25546972"/>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0" y="286604"/>
            <a:ext cx="10058400" cy="1084996"/>
          </a:xfrm>
          <a:solidFill>
            <a:srgbClr val="CC66FF"/>
          </a:solidFill>
          <a:ln>
            <a:solidFill>
              <a:srgbClr val="CC66FF"/>
            </a:solidFill>
          </a:ln>
        </p:spPr>
        <p:style>
          <a:lnRef idx="3">
            <a:schemeClr val="lt1"/>
          </a:lnRef>
          <a:fillRef idx="1">
            <a:schemeClr val="accent2"/>
          </a:fillRef>
          <a:effectRef idx="1">
            <a:schemeClr val="accent2"/>
          </a:effectRef>
          <a:fontRef idx="minor">
            <a:schemeClr val="lt1"/>
          </a:fontRef>
        </p:style>
        <p:txBody>
          <a:bodyPr>
            <a:noAutofit/>
          </a:bodyPr>
          <a:lstStyle/>
          <a:p>
            <a:pPr algn="ctr">
              <a:lnSpc>
                <a:spcPct val="100000"/>
              </a:lnSpc>
            </a:pPr>
            <a:r>
              <a:rPr lang="en-US" sz="6000" b="1" dirty="0" smtClean="0">
                <a:effectLst>
                  <a:outerShdw blurRad="38100" dist="38100" dir="2700000" algn="tl">
                    <a:srgbClr val="000000">
                      <a:alpha val="43137"/>
                    </a:srgbClr>
                  </a:outerShdw>
                </a:effectLst>
              </a:rPr>
              <a:t>APPLICATIONS OF RNN</a:t>
            </a:r>
            <a:endParaRPr lang="en-IN" sz="6000" b="1" dirty="0">
              <a:effectLst>
                <a:outerShdw blurRad="38100" dist="38100" dir="2700000" algn="tl">
                  <a:srgbClr val="000000">
                    <a:alpha val="43137"/>
                  </a:srgbClr>
                </a:outerShdw>
              </a:effectLst>
            </a:endParaRPr>
          </a:p>
        </p:txBody>
      </p:sp>
      <p:sp>
        <p:nvSpPr>
          <p:cNvPr id="3" name="Content Placeholder 2"/>
          <p:cNvSpPr>
            <a:spLocks noGrp="1"/>
          </p:cNvSpPr>
          <p:nvPr>
            <p:ph idx="1"/>
          </p:nvPr>
        </p:nvSpPr>
        <p:spPr>
          <a:xfrm>
            <a:off x="1097280" y="1763486"/>
            <a:ext cx="10058400" cy="4336868"/>
          </a:xfrm>
        </p:spPr>
        <p:txBody>
          <a:bodyPr>
            <a:normAutofit lnSpcReduction="10000"/>
          </a:bodyPr>
          <a:lstStyle/>
          <a:p>
            <a:pPr>
              <a:buFont typeface="Arial" panose="020B0604020202020204" pitchFamily="34" charset="0"/>
              <a:buChar char="•"/>
            </a:pPr>
            <a:r>
              <a:rPr lang="en-IN" dirty="0">
                <a:solidFill>
                  <a:srgbClr val="000000"/>
                </a:solidFill>
                <a:latin typeface="Poppins"/>
              </a:rPr>
              <a:t>Prediction problems</a:t>
            </a:r>
          </a:p>
          <a:p>
            <a:pPr>
              <a:buFont typeface="Arial" panose="020B0604020202020204" pitchFamily="34" charset="0"/>
              <a:buChar char="•"/>
            </a:pPr>
            <a:r>
              <a:rPr lang="en-IN" dirty="0">
                <a:solidFill>
                  <a:srgbClr val="000000"/>
                </a:solidFill>
                <a:latin typeface="Poppins"/>
              </a:rPr>
              <a:t>Machine Translation</a:t>
            </a:r>
          </a:p>
          <a:p>
            <a:pPr>
              <a:buFont typeface="Arial" panose="020B0604020202020204" pitchFamily="34" charset="0"/>
              <a:buChar char="•"/>
            </a:pPr>
            <a:r>
              <a:rPr lang="en-IN" dirty="0">
                <a:solidFill>
                  <a:srgbClr val="000000"/>
                </a:solidFill>
                <a:latin typeface="Poppins"/>
              </a:rPr>
              <a:t>Speech Recognition</a:t>
            </a:r>
          </a:p>
          <a:p>
            <a:pPr>
              <a:buFont typeface="Arial" panose="020B0604020202020204" pitchFamily="34" charset="0"/>
              <a:buChar char="•"/>
            </a:pPr>
            <a:r>
              <a:rPr lang="en-IN" dirty="0">
                <a:solidFill>
                  <a:srgbClr val="000000"/>
                </a:solidFill>
                <a:latin typeface="Poppins"/>
              </a:rPr>
              <a:t>Language Modelling and Generating Text</a:t>
            </a:r>
          </a:p>
          <a:p>
            <a:pPr>
              <a:buFont typeface="Arial" panose="020B0604020202020204" pitchFamily="34" charset="0"/>
              <a:buChar char="•"/>
            </a:pPr>
            <a:r>
              <a:rPr lang="en-IN" dirty="0">
                <a:solidFill>
                  <a:srgbClr val="000000"/>
                </a:solidFill>
                <a:latin typeface="Poppins"/>
              </a:rPr>
              <a:t>Video Tagging</a:t>
            </a:r>
          </a:p>
          <a:p>
            <a:pPr>
              <a:buFont typeface="Arial" panose="020B0604020202020204" pitchFamily="34" charset="0"/>
              <a:buChar char="•"/>
            </a:pPr>
            <a:r>
              <a:rPr lang="en-IN" dirty="0">
                <a:solidFill>
                  <a:srgbClr val="000000"/>
                </a:solidFill>
                <a:latin typeface="Poppins"/>
              </a:rPr>
              <a:t>Generating Image Descriptions</a:t>
            </a:r>
          </a:p>
          <a:p>
            <a:pPr>
              <a:buFont typeface="Arial" panose="020B0604020202020204" pitchFamily="34" charset="0"/>
              <a:buChar char="•"/>
            </a:pPr>
            <a:r>
              <a:rPr lang="en-IN" dirty="0">
                <a:solidFill>
                  <a:srgbClr val="000000"/>
                </a:solidFill>
                <a:latin typeface="Poppins"/>
              </a:rPr>
              <a:t>Text Summarization</a:t>
            </a:r>
          </a:p>
          <a:p>
            <a:pPr>
              <a:buFont typeface="Arial" panose="020B0604020202020204" pitchFamily="34" charset="0"/>
              <a:buChar char="•"/>
            </a:pPr>
            <a:r>
              <a:rPr lang="en-IN" dirty="0">
                <a:solidFill>
                  <a:srgbClr val="000000"/>
                </a:solidFill>
                <a:latin typeface="Poppins"/>
              </a:rPr>
              <a:t>Call </a:t>
            </a:r>
            <a:r>
              <a:rPr lang="en-IN" dirty="0" err="1">
                <a:solidFill>
                  <a:srgbClr val="000000"/>
                </a:solidFill>
                <a:latin typeface="Poppins"/>
              </a:rPr>
              <a:t>Center</a:t>
            </a:r>
            <a:r>
              <a:rPr lang="en-IN" dirty="0">
                <a:solidFill>
                  <a:srgbClr val="000000"/>
                </a:solidFill>
                <a:latin typeface="Poppins"/>
              </a:rPr>
              <a:t> Analysis</a:t>
            </a:r>
          </a:p>
          <a:p>
            <a:pPr>
              <a:buFont typeface="Arial" panose="020B0604020202020204" pitchFamily="34" charset="0"/>
              <a:buChar char="•"/>
            </a:pPr>
            <a:r>
              <a:rPr lang="en-IN" dirty="0">
                <a:solidFill>
                  <a:srgbClr val="000000"/>
                </a:solidFill>
                <a:latin typeface="Poppins"/>
              </a:rPr>
              <a:t>Face detection, </a:t>
            </a:r>
          </a:p>
          <a:p>
            <a:pPr>
              <a:buFont typeface="Arial" panose="020B0604020202020204" pitchFamily="34" charset="0"/>
              <a:buChar char="•"/>
            </a:pPr>
            <a:r>
              <a:rPr lang="en-IN" dirty="0">
                <a:solidFill>
                  <a:srgbClr val="000000"/>
                </a:solidFill>
                <a:latin typeface="Poppins"/>
              </a:rPr>
              <a:t>OCR Applications as Image Recognition</a:t>
            </a:r>
          </a:p>
          <a:p>
            <a:endParaRPr lang="en-IN" dirty="0"/>
          </a:p>
        </p:txBody>
      </p:sp>
      <p:pic>
        <p:nvPicPr>
          <p:cNvPr id="2050" name="Picture 2" descr="How Recurrent Neural Network (RNN) Works"/>
          <p:cNvPicPr>
            <a:picLocks noChangeAspect="1" noChangeArrowheads="1"/>
          </p:cNvPicPr>
          <p:nvPr/>
        </p:nvPicPr>
        <p:blipFill rotWithShape="1">
          <a:blip r:embed="rId2">
            <a:extLst>
              <a:ext uri="{28A0092B-C50C-407E-A947-70E740481C1C}">
                <a14:useLocalDpi xmlns:a14="http://schemas.microsoft.com/office/drawing/2010/main" val="0"/>
              </a:ext>
            </a:extLst>
          </a:blip>
          <a:srcRect l="10547" r="9603"/>
          <a:stretch/>
        </p:blipFill>
        <p:spPr bwMode="auto">
          <a:xfrm>
            <a:off x="6024283" y="1763486"/>
            <a:ext cx="5692782" cy="36521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34261265"/>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Recurrent Neural Network (RNN) Tutorial: Types &amp;amp; Examples | Simplilearn"/>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52774" y="2242298"/>
            <a:ext cx="11286452" cy="3230656"/>
          </a:xfrm>
          <a:prstGeom prst="rect">
            <a:avLst/>
          </a:prstGeom>
          <a:noFill/>
          <a:extLst>
            <a:ext uri="{909E8E84-426E-40DD-AFC4-6F175D3DCCD1}">
              <a14:hiddenFill xmlns:a14="http://schemas.microsoft.com/office/drawing/2010/main">
                <a:solidFill>
                  <a:srgbClr val="FFFFFF"/>
                </a:solidFill>
              </a14:hiddenFill>
            </a:ext>
          </a:extLst>
        </p:spPr>
      </p:pic>
      <p:sp>
        <p:nvSpPr>
          <p:cNvPr id="5" name="Title 1"/>
          <p:cNvSpPr>
            <a:spLocks noGrp="1"/>
          </p:cNvSpPr>
          <p:nvPr>
            <p:ph type="title"/>
          </p:nvPr>
        </p:nvSpPr>
        <p:spPr>
          <a:xfrm>
            <a:off x="1097280" y="286603"/>
            <a:ext cx="10058400" cy="1111891"/>
          </a:xfrm>
          <a:solidFill>
            <a:srgbClr val="CC66FF"/>
          </a:solidFill>
          <a:ln>
            <a:solidFill>
              <a:srgbClr val="CC66FF"/>
            </a:solidFill>
          </a:ln>
        </p:spPr>
        <p:style>
          <a:lnRef idx="3">
            <a:schemeClr val="lt1"/>
          </a:lnRef>
          <a:fillRef idx="1">
            <a:schemeClr val="accent2"/>
          </a:fillRef>
          <a:effectRef idx="1">
            <a:schemeClr val="accent2"/>
          </a:effectRef>
          <a:fontRef idx="minor">
            <a:schemeClr val="lt1"/>
          </a:fontRef>
        </p:style>
        <p:txBody>
          <a:bodyPr>
            <a:noAutofit/>
          </a:bodyPr>
          <a:lstStyle/>
          <a:p>
            <a:pPr algn="ctr">
              <a:lnSpc>
                <a:spcPct val="100000"/>
              </a:lnSpc>
            </a:pPr>
            <a:r>
              <a:rPr lang="en-US" sz="6000" b="1" dirty="0" smtClean="0">
                <a:effectLst>
                  <a:outerShdw blurRad="38100" dist="38100" dir="2700000" algn="tl">
                    <a:srgbClr val="000000">
                      <a:alpha val="43137"/>
                    </a:srgbClr>
                  </a:outerShdw>
                </a:effectLst>
              </a:rPr>
              <a:t>APPLICATIONS OF RNN</a:t>
            </a:r>
            <a:endParaRPr lang="en-IN" sz="6000"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282457325"/>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314179" y="239150"/>
            <a:ext cx="11563643" cy="872197"/>
          </a:xfrm>
          <a:solidFill>
            <a:srgbClr val="CC66FF"/>
          </a:solidFill>
        </p:spPr>
        <p:style>
          <a:lnRef idx="3">
            <a:schemeClr val="lt1"/>
          </a:lnRef>
          <a:fillRef idx="1">
            <a:schemeClr val="accent2"/>
          </a:fillRef>
          <a:effectRef idx="1">
            <a:schemeClr val="accent2"/>
          </a:effectRef>
          <a:fontRef idx="minor">
            <a:schemeClr val="lt1"/>
          </a:fontRef>
        </p:style>
        <p:txBody>
          <a:bodyPr>
            <a:noAutofit/>
          </a:bodyPr>
          <a:lstStyle/>
          <a:p>
            <a:pPr algn="ctr">
              <a:lnSpc>
                <a:spcPct val="100000"/>
              </a:lnSpc>
            </a:pPr>
            <a:r>
              <a:rPr lang="en-US" sz="5400" b="1" dirty="0" smtClean="0">
                <a:effectLst>
                  <a:outerShdw blurRad="38100" dist="38100" dir="2700000" algn="tl">
                    <a:srgbClr val="000000">
                      <a:alpha val="43137"/>
                    </a:srgbClr>
                  </a:outerShdw>
                </a:effectLst>
              </a:rPr>
              <a:t>GAN-</a:t>
            </a:r>
            <a:r>
              <a:rPr lang="en-IN" sz="5400" b="1" dirty="0">
                <a:effectLst>
                  <a:outerShdw blurRad="38100" dist="38100" dir="2700000" algn="tl">
                    <a:srgbClr val="000000">
                      <a:alpha val="43137"/>
                    </a:srgbClr>
                  </a:outerShdw>
                </a:effectLst>
              </a:rPr>
              <a:t>Generative Adversarial </a:t>
            </a:r>
            <a:r>
              <a:rPr lang="en-IN" sz="5400" b="1" dirty="0" smtClean="0">
                <a:effectLst>
                  <a:outerShdw blurRad="38100" dist="38100" dir="2700000" algn="tl">
                    <a:srgbClr val="000000">
                      <a:alpha val="43137"/>
                    </a:srgbClr>
                  </a:outerShdw>
                </a:effectLst>
              </a:rPr>
              <a:t>Networks</a:t>
            </a:r>
            <a:endParaRPr lang="en-IN" sz="5400" b="1" dirty="0">
              <a:effectLst>
                <a:outerShdw blurRad="38100" dist="38100" dir="2700000" algn="tl">
                  <a:srgbClr val="000000">
                    <a:alpha val="43137"/>
                  </a:srgbClr>
                </a:outerShdw>
              </a:effectLst>
            </a:endParaRPr>
          </a:p>
        </p:txBody>
      </p:sp>
      <p:pic>
        <p:nvPicPr>
          <p:cNvPr id="6" name="Picture 2" descr="https://miro.medium.com/max/700/1*XKanAdkjQbg1eDDMF2-4ow.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5818" y="1438066"/>
            <a:ext cx="10882004" cy="4741446"/>
          </a:xfrm>
          <a:prstGeom prst="rect">
            <a:avLst/>
          </a:prstGeom>
          <a:noFill/>
          <a:extLst>
            <a:ext uri="{909E8E84-426E-40DD-AFC4-6F175D3DCCD1}">
              <a14:hiddenFill xmlns:a14="http://schemas.microsoft.com/office/drawing/2010/main">
                <a:solidFill>
                  <a:srgbClr val="FFFFFF"/>
                </a:solidFill>
              </a14:hiddenFill>
            </a:ext>
          </a:extLst>
        </p:spPr>
      </p:pic>
      <p:sp>
        <p:nvSpPr>
          <p:cNvPr id="5" name="Content Placeholder 4"/>
          <p:cNvSpPr>
            <a:spLocks noGrp="1"/>
          </p:cNvSpPr>
          <p:nvPr>
            <p:ph idx="1"/>
          </p:nvPr>
        </p:nvSpPr>
        <p:spPr>
          <a:xfrm>
            <a:off x="-169464" y="1797109"/>
            <a:ext cx="10058400" cy="4023360"/>
          </a:xfrm>
        </p:spPr>
        <p:txBody>
          <a:bodyPr/>
          <a:lstStyle/>
          <a:p>
            <a:endParaRPr lang="en-IN"/>
          </a:p>
        </p:txBody>
      </p:sp>
    </p:spTree>
    <p:extLst>
      <p:ext uri="{BB962C8B-B14F-4D97-AF65-F5344CB8AC3E}">
        <p14:creationId xmlns:p14="http://schemas.microsoft.com/office/powerpoint/2010/main" val="3857401082"/>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286604"/>
            <a:ext cx="10058400" cy="1084996"/>
          </a:xfrm>
          <a:solidFill>
            <a:srgbClr val="CC66FF"/>
          </a:solidFill>
        </p:spPr>
        <p:style>
          <a:lnRef idx="3">
            <a:schemeClr val="lt1"/>
          </a:lnRef>
          <a:fillRef idx="1">
            <a:schemeClr val="accent2"/>
          </a:fillRef>
          <a:effectRef idx="1">
            <a:schemeClr val="accent2"/>
          </a:effectRef>
          <a:fontRef idx="minor">
            <a:schemeClr val="lt1"/>
          </a:fontRef>
        </p:style>
        <p:txBody>
          <a:bodyPr>
            <a:noAutofit/>
          </a:bodyPr>
          <a:lstStyle/>
          <a:p>
            <a:pPr algn="ctr">
              <a:lnSpc>
                <a:spcPct val="100000"/>
              </a:lnSpc>
            </a:pPr>
            <a:r>
              <a:rPr lang="en-US" sz="6000" b="1" dirty="0" smtClean="0">
                <a:effectLst>
                  <a:outerShdw blurRad="38100" dist="38100" dir="2700000" algn="tl">
                    <a:srgbClr val="000000">
                      <a:alpha val="43137"/>
                    </a:srgbClr>
                  </a:outerShdw>
                </a:effectLst>
              </a:rPr>
              <a:t>GAN</a:t>
            </a:r>
            <a:endParaRPr lang="en-IN" sz="6000" b="1" dirty="0">
              <a:effectLst>
                <a:outerShdw blurRad="38100" dist="38100" dir="2700000" algn="tl">
                  <a:srgbClr val="000000">
                    <a:alpha val="43137"/>
                  </a:srgbClr>
                </a:outerShdw>
              </a:effectLst>
            </a:endParaRPr>
          </a:p>
        </p:txBody>
      </p:sp>
      <p:pic>
        <p:nvPicPr>
          <p:cNvPr id="5" name="Content Placeholder 4"/>
          <p:cNvPicPr>
            <a:picLocks noGrp="1" noChangeAspect="1"/>
          </p:cNvPicPr>
          <p:nvPr>
            <p:ph idx="1"/>
          </p:nvPr>
        </p:nvPicPr>
        <p:blipFill>
          <a:blip r:embed="rId2"/>
          <a:stretch>
            <a:fillRect/>
          </a:stretch>
        </p:blipFill>
        <p:spPr>
          <a:xfrm>
            <a:off x="1664677" y="2594652"/>
            <a:ext cx="8862646" cy="4022725"/>
          </a:xfrm>
          <a:prstGeom prst="rect">
            <a:avLst/>
          </a:prstGeom>
        </p:spPr>
      </p:pic>
      <p:sp>
        <p:nvSpPr>
          <p:cNvPr id="6" name="Rectangle 5"/>
          <p:cNvSpPr/>
          <p:nvPr/>
        </p:nvSpPr>
        <p:spPr>
          <a:xfrm>
            <a:off x="1242645" y="1578989"/>
            <a:ext cx="9706710" cy="1015663"/>
          </a:xfrm>
          <a:prstGeom prst="rect">
            <a:avLst/>
          </a:prstGeom>
        </p:spPr>
        <p:txBody>
          <a:bodyPr wrap="square">
            <a:spAutoFit/>
          </a:bodyPr>
          <a:lstStyle/>
          <a:p>
            <a:pPr>
              <a:buFont typeface="Wingdings" panose="05000000000000000000" pitchFamily="2" charset="2"/>
              <a:buChar char="Ø"/>
            </a:pPr>
            <a:r>
              <a:rPr lang="en-US" sz="2000" b="1" dirty="0"/>
              <a:t>Generative adversarial networks (GANs) consists of two models that compete with each other to analyze ,capture and copy the variations within a dataset.</a:t>
            </a:r>
          </a:p>
          <a:p>
            <a:pPr>
              <a:buFont typeface="Wingdings" panose="05000000000000000000" pitchFamily="2" charset="2"/>
              <a:buChar char="Ø"/>
            </a:pPr>
            <a:r>
              <a:rPr lang="en-US" sz="2000" dirty="0"/>
              <a:t>They are used widely in image generation, video generation and voice generation.</a:t>
            </a:r>
          </a:p>
        </p:txBody>
      </p:sp>
    </p:spTree>
    <p:extLst>
      <p:ext uri="{BB962C8B-B14F-4D97-AF65-F5344CB8AC3E}">
        <p14:creationId xmlns:p14="http://schemas.microsoft.com/office/powerpoint/2010/main" val="339000208"/>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61181" y="942535"/>
            <a:ext cx="11052515" cy="4926560"/>
          </a:xfrm>
        </p:spPr>
        <p:txBody>
          <a:bodyPr/>
          <a:lstStyle/>
          <a:p>
            <a:pPr>
              <a:buFont typeface="Wingdings" panose="05000000000000000000" pitchFamily="2" charset="2"/>
              <a:buChar char="Ø"/>
            </a:pPr>
            <a:r>
              <a:rPr lang="en-US" sz="2400" b="1" dirty="0" smtClean="0"/>
              <a:t>Generator</a:t>
            </a:r>
            <a:r>
              <a:rPr lang="en-US" sz="2400" dirty="0" smtClean="0"/>
              <a:t>-The generator in GAN learns to create fake data by incorporating feedback from the discriminator.</a:t>
            </a:r>
          </a:p>
          <a:p>
            <a:pPr>
              <a:buFont typeface="Wingdings" panose="05000000000000000000" pitchFamily="2" charset="2"/>
              <a:buChar char="Ø"/>
            </a:pPr>
            <a:r>
              <a:rPr lang="en-US" sz="2400" dirty="0" smtClean="0"/>
              <a:t>The</a:t>
            </a:r>
            <a:r>
              <a:rPr lang="en-US" sz="2400" dirty="0"/>
              <a:t> </a:t>
            </a:r>
            <a:r>
              <a:rPr lang="en-US" sz="2400" b="1" dirty="0"/>
              <a:t>generator</a:t>
            </a:r>
            <a:r>
              <a:rPr lang="en-US" sz="2400" dirty="0"/>
              <a:t> learns to generate plausible data. The generated instances become negative training examples for the discriminator</a:t>
            </a:r>
            <a:r>
              <a:rPr lang="en-US" sz="2400" dirty="0" smtClean="0"/>
              <a:t>.</a:t>
            </a:r>
          </a:p>
          <a:p>
            <a:pPr marL="0" indent="0">
              <a:buNone/>
            </a:pPr>
            <a:r>
              <a:rPr lang="en-US" sz="3200" b="1" u="sng" dirty="0" smtClean="0"/>
              <a:t>Generator Training</a:t>
            </a:r>
          </a:p>
          <a:p>
            <a:endParaRPr lang="en-US" dirty="0"/>
          </a:p>
          <a:p>
            <a:endParaRPr lang="en-US" dirty="0" smtClean="0"/>
          </a:p>
          <a:p>
            <a:endParaRPr lang="en-IN" dirty="0"/>
          </a:p>
        </p:txBody>
      </p:sp>
      <p:sp>
        <p:nvSpPr>
          <p:cNvPr id="4" name="Title 1"/>
          <p:cNvSpPr>
            <a:spLocks noGrp="1"/>
          </p:cNvSpPr>
          <p:nvPr>
            <p:ph type="title"/>
          </p:nvPr>
        </p:nvSpPr>
        <p:spPr>
          <a:xfrm>
            <a:off x="436099" y="74501"/>
            <a:ext cx="11127546" cy="759655"/>
          </a:xfrm>
          <a:solidFill>
            <a:srgbClr val="CC66FF"/>
          </a:solidFill>
        </p:spPr>
        <p:style>
          <a:lnRef idx="3">
            <a:schemeClr val="lt1"/>
          </a:lnRef>
          <a:fillRef idx="1">
            <a:schemeClr val="accent2"/>
          </a:fillRef>
          <a:effectRef idx="1">
            <a:schemeClr val="accent2"/>
          </a:effectRef>
          <a:fontRef idx="minor">
            <a:schemeClr val="lt1"/>
          </a:fontRef>
        </p:style>
        <p:txBody>
          <a:bodyPr>
            <a:noAutofit/>
          </a:bodyPr>
          <a:lstStyle/>
          <a:p>
            <a:pPr algn="ctr">
              <a:lnSpc>
                <a:spcPct val="100000"/>
              </a:lnSpc>
            </a:pPr>
            <a:r>
              <a:rPr lang="en-US" b="1" dirty="0" smtClean="0">
                <a:effectLst>
                  <a:outerShdw blurRad="38100" dist="38100" dir="2700000" algn="tl">
                    <a:srgbClr val="000000">
                      <a:alpha val="43137"/>
                    </a:srgbClr>
                  </a:outerShdw>
                </a:effectLst>
              </a:rPr>
              <a:t>GENERATOR</a:t>
            </a:r>
            <a:endParaRPr lang="en-IN" b="1" dirty="0">
              <a:effectLst>
                <a:outerShdw blurRad="38100" dist="38100" dir="2700000" algn="tl">
                  <a:srgbClr val="000000">
                    <a:alpha val="43137"/>
                  </a:srgbClr>
                </a:outerShdw>
              </a:effectLst>
            </a:endParaRPr>
          </a:p>
        </p:txBody>
      </p:sp>
      <p:pic>
        <p:nvPicPr>
          <p:cNvPr id="5" name="Picture 4"/>
          <p:cNvPicPr>
            <a:picLocks noChangeAspect="1"/>
          </p:cNvPicPr>
          <p:nvPr/>
        </p:nvPicPr>
        <p:blipFill>
          <a:blip r:embed="rId2"/>
          <a:stretch>
            <a:fillRect/>
          </a:stretch>
        </p:blipFill>
        <p:spPr>
          <a:xfrm>
            <a:off x="7573101" y="2264699"/>
            <a:ext cx="4264858" cy="2296506"/>
          </a:xfrm>
          <a:prstGeom prst="rect">
            <a:avLst/>
          </a:prstGeom>
        </p:spPr>
      </p:pic>
      <p:pic>
        <p:nvPicPr>
          <p:cNvPr id="6" name="Picture 5"/>
          <p:cNvPicPr>
            <a:picLocks noChangeAspect="1"/>
          </p:cNvPicPr>
          <p:nvPr/>
        </p:nvPicPr>
        <p:blipFill>
          <a:blip r:embed="rId3"/>
          <a:stretch>
            <a:fillRect/>
          </a:stretch>
        </p:blipFill>
        <p:spPr>
          <a:xfrm>
            <a:off x="536918" y="3412952"/>
            <a:ext cx="6911920" cy="3283270"/>
          </a:xfrm>
          <a:prstGeom prst="rect">
            <a:avLst/>
          </a:prstGeom>
        </p:spPr>
      </p:pic>
    </p:spTree>
    <p:extLst>
      <p:ext uri="{BB962C8B-B14F-4D97-AF65-F5344CB8AC3E}">
        <p14:creationId xmlns:p14="http://schemas.microsoft.com/office/powerpoint/2010/main" val="148827426"/>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65871" y="937807"/>
            <a:ext cx="10860259" cy="1861664"/>
          </a:xfrm>
        </p:spPr>
        <p:txBody>
          <a:bodyPr>
            <a:normAutofit lnSpcReduction="10000"/>
          </a:bodyPr>
          <a:lstStyle/>
          <a:p>
            <a:r>
              <a:rPr lang="en-US" sz="2400" dirty="0" smtClean="0"/>
              <a:t>The </a:t>
            </a:r>
            <a:r>
              <a:rPr lang="en-US" sz="2400" b="1" dirty="0" smtClean="0"/>
              <a:t>discriminator </a:t>
            </a:r>
            <a:r>
              <a:rPr lang="en-US" sz="2400" dirty="0" smtClean="0"/>
              <a:t>in GAN is a classifier that identifies </a:t>
            </a:r>
            <a:r>
              <a:rPr lang="en-US" sz="2400" b="1" dirty="0" smtClean="0"/>
              <a:t>real data from the fake data </a:t>
            </a:r>
            <a:r>
              <a:rPr lang="en-US" sz="2400" dirty="0" smtClean="0"/>
              <a:t>created by the generator.</a:t>
            </a:r>
          </a:p>
          <a:p>
            <a:r>
              <a:rPr lang="en-US" sz="2400" dirty="0" smtClean="0"/>
              <a:t>The </a:t>
            </a:r>
            <a:r>
              <a:rPr lang="en-US" sz="2400" dirty="0"/>
              <a:t>discriminator penalizes the generator for producing </a:t>
            </a:r>
            <a:r>
              <a:rPr lang="en-US" sz="2400" b="1" dirty="0"/>
              <a:t>implausible results</a:t>
            </a:r>
            <a:r>
              <a:rPr lang="en-US" sz="2400" b="1" dirty="0" smtClean="0"/>
              <a:t>.</a:t>
            </a:r>
          </a:p>
          <a:p>
            <a:r>
              <a:rPr lang="en-US" sz="3200" b="1" u="sng" dirty="0" smtClean="0"/>
              <a:t>Discriminator Training</a:t>
            </a:r>
            <a:endParaRPr lang="en-US" sz="3200" b="1" u="sng" dirty="0"/>
          </a:p>
          <a:p>
            <a:endParaRPr lang="en-IN" dirty="0"/>
          </a:p>
        </p:txBody>
      </p:sp>
      <p:sp>
        <p:nvSpPr>
          <p:cNvPr id="4" name="Title 1"/>
          <p:cNvSpPr>
            <a:spLocks noGrp="1"/>
          </p:cNvSpPr>
          <p:nvPr>
            <p:ph type="title"/>
          </p:nvPr>
        </p:nvSpPr>
        <p:spPr>
          <a:xfrm>
            <a:off x="1066800" y="178151"/>
            <a:ext cx="10058400" cy="759656"/>
          </a:xfrm>
          <a:solidFill>
            <a:srgbClr val="CC66FF"/>
          </a:solidFill>
        </p:spPr>
        <p:style>
          <a:lnRef idx="3">
            <a:schemeClr val="lt1"/>
          </a:lnRef>
          <a:fillRef idx="1">
            <a:schemeClr val="accent2"/>
          </a:fillRef>
          <a:effectRef idx="1">
            <a:schemeClr val="accent2"/>
          </a:effectRef>
          <a:fontRef idx="minor">
            <a:schemeClr val="lt1"/>
          </a:fontRef>
        </p:style>
        <p:txBody>
          <a:bodyPr>
            <a:noAutofit/>
          </a:bodyPr>
          <a:lstStyle/>
          <a:p>
            <a:pPr algn="ctr">
              <a:lnSpc>
                <a:spcPct val="100000"/>
              </a:lnSpc>
            </a:pPr>
            <a:r>
              <a:rPr lang="en-US" b="1" dirty="0" smtClean="0">
                <a:effectLst>
                  <a:outerShdw blurRad="38100" dist="38100" dir="2700000" algn="tl">
                    <a:srgbClr val="000000">
                      <a:alpha val="43137"/>
                    </a:srgbClr>
                  </a:outerShdw>
                </a:effectLst>
              </a:rPr>
              <a:t>DISCRIMINATOR</a:t>
            </a:r>
            <a:endParaRPr lang="en-IN" b="1" dirty="0">
              <a:effectLst>
                <a:outerShdw blurRad="38100" dist="38100" dir="2700000" algn="tl">
                  <a:srgbClr val="000000">
                    <a:alpha val="43137"/>
                  </a:srgbClr>
                </a:outerShdw>
              </a:effectLst>
            </a:endParaRPr>
          </a:p>
        </p:txBody>
      </p:sp>
      <p:pic>
        <p:nvPicPr>
          <p:cNvPr id="2" name="Picture 1"/>
          <p:cNvPicPr>
            <a:picLocks noChangeAspect="1"/>
          </p:cNvPicPr>
          <p:nvPr/>
        </p:nvPicPr>
        <p:blipFill>
          <a:blip r:embed="rId2"/>
          <a:stretch>
            <a:fillRect/>
          </a:stretch>
        </p:blipFill>
        <p:spPr>
          <a:xfrm>
            <a:off x="3908698" y="3511323"/>
            <a:ext cx="4374604" cy="2736168"/>
          </a:xfrm>
          <a:prstGeom prst="rect">
            <a:avLst/>
          </a:prstGeom>
        </p:spPr>
      </p:pic>
      <p:pic>
        <p:nvPicPr>
          <p:cNvPr id="6" name="Picture 5"/>
          <p:cNvPicPr>
            <a:picLocks noChangeAspect="1"/>
          </p:cNvPicPr>
          <p:nvPr/>
        </p:nvPicPr>
        <p:blipFill>
          <a:blip r:embed="rId3"/>
          <a:stretch>
            <a:fillRect/>
          </a:stretch>
        </p:blipFill>
        <p:spPr>
          <a:xfrm>
            <a:off x="2419645" y="2899008"/>
            <a:ext cx="7352710" cy="3958992"/>
          </a:xfrm>
          <a:prstGeom prst="rect">
            <a:avLst/>
          </a:prstGeom>
        </p:spPr>
      </p:pic>
    </p:spTree>
    <p:extLst>
      <p:ext uri="{BB962C8B-B14F-4D97-AF65-F5344CB8AC3E}">
        <p14:creationId xmlns:p14="http://schemas.microsoft.com/office/powerpoint/2010/main" val="2620641472"/>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1"/>
          <p:cNvPicPr>
            <a:picLocks noGrp="1" noChangeAspect="1"/>
          </p:cNvPicPr>
          <p:nvPr>
            <p:ph idx="1"/>
          </p:nvPr>
        </p:nvPicPr>
        <p:blipFill>
          <a:blip r:embed="rId2"/>
          <a:stretch>
            <a:fillRect/>
          </a:stretch>
        </p:blipFill>
        <p:spPr>
          <a:xfrm>
            <a:off x="852982" y="3024554"/>
            <a:ext cx="10682524" cy="3833446"/>
          </a:xfrm>
          <a:prstGeom prst="rect">
            <a:avLst/>
          </a:prstGeom>
        </p:spPr>
      </p:pic>
      <p:sp>
        <p:nvSpPr>
          <p:cNvPr id="4" name="Title 1"/>
          <p:cNvSpPr>
            <a:spLocks noGrp="1"/>
          </p:cNvSpPr>
          <p:nvPr>
            <p:ph type="title"/>
          </p:nvPr>
        </p:nvSpPr>
        <p:spPr>
          <a:xfrm>
            <a:off x="140677" y="154745"/>
            <a:ext cx="2715065" cy="2756969"/>
          </a:xfrm>
          <a:solidFill>
            <a:srgbClr val="CC66FF"/>
          </a:solidFill>
        </p:spPr>
        <p:style>
          <a:lnRef idx="3">
            <a:schemeClr val="lt1"/>
          </a:lnRef>
          <a:fillRef idx="1">
            <a:schemeClr val="accent2"/>
          </a:fillRef>
          <a:effectRef idx="1">
            <a:schemeClr val="accent2"/>
          </a:effectRef>
          <a:fontRef idx="minor">
            <a:schemeClr val="lt1"/>
          </a:fontRef>
        </p:style>
        <p:txBody>
          <a:bodyPr>
            <a:noAutofit/>
          </a:bodyPr>
          <a:lstStyle/>
          <a:p>
            <a:pPr algn="ctr">
              <a:lnSpc>
                <a:spcPct val="100000"/>
              </a:lnSpc>
            </a:pPr>
            <a:r>
              <a:rPr lang="en-US" sz="6000" b="1" dirty="0" smtClean="0">
                <a:effectLst>
                  <a:outerShdw blurRad="38100" dist="38100" dir="2700000" algn="tl">
                    <a:srgbClr val="000000">
                      <a:alpha val="43137"/>
                    </a:srgbClr>
                  </a:outerShdw>
                </a:effectLst>
              </a:rPr>
              <a:t>HOW GAN’s WORK?</a:t>
            </a:r>
            <a:endParaRPr lang="en-IN" sz="6000" b="1" dirty="0">
              <a:effectLst>
                <a:outerShdw blurRad="38100" dist="38100" dir="2700000" algn="tl">
                  <a:srgbClr val="000000">
                    <a:alpha val="43137"/>
                  </a:srgbClr>
                </a:outerShdw>
              </a:effectLst>
            </a:endParaRPr>
          </a:p>
        </p:txBody>
      </p:sp>
      <p:sp>
        <p:nvSpPr>
          <p:cNvPr id="6" name="TextBox 5"/>
          <p:cNvSpPr txBox="1"/>
          <p:nvPr/>
        </p:nvSpPr>
        <p:spPr>
          <a:xfrm>
            <a:off x="3017520" y="240723"/>
            <a:ext cx="8862646" cy="3139321"/>
          </a:xfrm>
          <a:prstGeom prst="rect">
            <a:avLst/>
          </a:prstGeom>
          <a:noFill/>
        </p:spPr>
        <p:txBody>
          <a:bodyPr wrap="square" rtlCol="0">
            <a:spAutoFit/>
          </a:bodyPr>
          <a:lstStyle/>
          <a:p>
            <a:r>
              <a:rPr lang="en-IN" sz="2000" dirty="0" smtClean="0"/>
              <a:t>The </a:t>
            </a:r>
            <a:r>
              <a:rPr lang="en-IN" sz="2000" b="1" dirty="0" smtClean="0"/>
              <a:t>generator</a:t>
            </a:r>
            <a:r>
              <a:rPr lang="en-IN" sz="2000" dirty="0" smtClean="0"/>
              <a:t> learn the distribution of data and is trained to increase the probability of the discriminator network to make mistakes.</a:t>
            </a:r>
          </a:p>
          <a:p>
            <a:r>
              <a:rPr lang="en-IN" sz="2000" dirty="0" smtClean="0"/>
              <a:t>The </a:t>
            </a:r>
            <a:r>
              <a:rPr lang="en-IN" sz="2000" b="1" dirty="0" smtClean="0"/>
              <a:t>discriminator </a:t>
            </a:r>
            <a:r>
              <a:rPr lang="en-IN" sz="2000" dirty="0" smtClean="0"/>
              <a:t>estimates the probability that the sample it got is from the training data and not from the Generator.</a:t>
            </a:r>
          </a:p>
          <a:p>
            <a:endParaRPr lang="en-IN" sz="2000" dirty="0"/>
          </a:p>
          <a:p>
            <a:r>
              <a:rPr lang="en-US" sz="2000" dirty="0"/>
              <a:t>One neural network, called the </a:t>
            </a:r>
            <a:r>
              <a:rPr lang="en-US" sz="2000" b="1" dirty="0"/>
              <a:t>generator, </a:t>
            </a:r>
            <a:r>
              <a:rPr lang="en-US" sz="2000" dirty="0"/>
              <a:t>generates new data instances, while the other, the discriminator, evaluates them for authenticity; i.e. the </a:t>
            </a:r>
            <a:r>
              <a:rPr lang="en-US" sz="2000" b="1" dirty="0"/>
              <a:t>discriminator </a:t>
            </a:r>
            <a:r>
              <a:rPr lang="en-US" sz="2000" dirty="0"/>
              <a:t>decides whether each instance of data that it reviews belongs to the actual training dataset or not.</a:t>
            </a:r>
            <a:endParaRPr lang="en-IN" sz="2000" dirty="0"/>
          </a:p>
          <a:p>
            <a:endParaRPr lang="en-IN" dirty="0"/>
          </a:p>
        </p:txBody>
      </p:sp>
    </p:spTree>
    <p:extLst>
      <p:ext uri="{BB962C8B-B14F-4D97-AF65-F5344CB8AC3E}">
        <p14:creationId xmlns:p14="http://schemas.microsoft.com/office/powerpoint/2010/main" val="302914162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690689"/>
            <a:ext cx="10515600" cy="4908894"/>
          </a:xfrm>
        </p:spPr>
        <p:txBody>
          <a:bodyPr>
            <a:normAutofit/>
          </a:bodyPr>
          <a:lstStyle/>
          <a:p>
            <a:endParaRPr lang="en-US" dirty="0" smtClean="0"/>
          </a:p>
          <a:p>
            <a:endParaRPr lang="en-US" dirty="0"/>
          </a:p>
          <a:p>
            <a:endParaRPr lang="en-US" dirty="0" smtClean="0"/>
          </a:p>
          <a:p>
            <a:endParaRPr lang="en-US" dirty="0"/>
          </a:p>
          <a:p>
            <a:endParaRPr lang="en-US" dirty="0" smtClean="0"/>
          </a:p>
          <a:p>
            <a:endParaRPr lang="en-US" dirty="0" smtClean="0"/>
          </a:p>
          <a:p>
            <a:endParaRPr lang="en-US" dirty="0" smtClean="0"/>
          </a:p>
          <a:p>
            <a:endParaRPr lang="en-US" dirty="0" smtClean="0"/>
          </a:p>
          <a:p>
            <a:r>
              <a:rPr lang="en-US" dirty="0" smtClean="0"/>
              <a:t>The </a:t>
            </a:r>
            <a:r>
              <a:rPr lang="en-US" dirty="0"/>
              <a:t>activation function calculates the output value for the neuron. This output value is then passed on to the next layer of the neural network through another synapse</a:t>
            </a:r>
            <a:r>
              <a:rPr lang="en-US" dirty="0" smtClean="0"/>
              <a:t>.</a:t>
            </a:r>
            <a:endParaRPr lang="en-US" dirty="0"/>
          </a:p>
          <a:p>
            <a:r>
              <a:rPr lang="en-US" dirty="0" smtClean="0"/>
              <a:t>This </a:t>
            </a:r>
            <a:r>
              <a:rPr lang="en-US" dirty="0"/>
              <a:t>serves as a broad overview of deep learning neurons.</a:t>
            </a:r>
            <a:endParaRPr lang="en-IN" dirty="0"/>
          </a:p>
        </p:txBody>
      </p:sp>
      <p:pic>
        <p:nvPicPr>
          <p:cNvPr id="4" name="Picture 3"/>
          <p:cNvPicPr>
            <a:picLocks noChangeAspect="1"/>
          </p:cNvPicPr>
          <p:nvPr/>
        </p:nvPicPr>
        <p:blipFill>
          <a:blip r:embed="rId2"/>
          <a:stretch>
            <a:fillRect/>
          </a:stretch>
        </p:blipFill>
        <p:spPr>
          <a:xfrm>
            <a:off x="1381125" y="1690687"/>
            <a:ext cx="9429750" cy="3289275"/>
          </a:xfrm>
          <a:prstGeom prst="rect">
            <a:avLst/>
          </a:prstGeom>
        </p:spPr>
      </p:pic>
      <p:sp>
        <p:nvSpPr>
          <p:cNvPr id="6" name="Title 1"/>
          <p:cNvSpPr>
            <a:spLocks noGrp="1"/>
          </p:cNvSpPr>
          <p:nvPr>
            <p:ph type="title"/>
          </p:nvPr>
        </p:nvSpPr>
        <p:spPr>
          <a:xfrm>
            <a:off x="1097280" y="286603"/>
            <a:ext cx="10058400" cy="979489"/>
          </a:xfrm>
          <a:solidFill>
            <a:srgbClr val="CC66FF"/>
          </a:solidFill>
          <a:ln>
            <a:solidFill>
              <a:srgbClr val="CC66FF"/>
            </a:solidFill>
          </a:ln>
        </p:spPr>
        <p:style>
          <a:lnRef idx="3">
            <a:schemeClr val="lt1"/>
          </a:lnRef>
          <a:fillRef idx="1">
            <a:schemeClr val="accent2"/>
          </a:fillRef>
          <a:effectRef idx="1">
            <a:schemeClr val="accent2"/>
          </a:effectRef>
          <a:fontRef idx="minor">
            <a:schemeClr val="lt1"/>
          </a:fontRef>
        </p:style>
        <p:txBody>
          <a:bodyPr>
            <a:noAutofit/>
          </a:bodyPr>
          <a:lstStyle/>
          <a:p>
            <a:pPr algn="ctr">
              <a:lnSpc>
                <a:spcPct val="100000"/>
              </a:lnSpc>
            </a:pPr>
            <a:r>
              <a:rPr lang="en-US" sz="6000" b="1" dirty="0" smtClean="0">
                <a:effectLst>
                  <a:outerShdw blurRad="38100" dist="38100" dir="2700000" algn="tl">
                    <a:srgbClr val="000000">
                      <a:alpha val="43137"/>
                    </a:srgbClr>
                  </a:outerShdw>
                </a:effectLst>
              </a:rPr>
              <a:t>DEEP NEURAL NETWORKS</a:t>
            </a:r>
            <a:endParaRPr lang="en-IN" sz="6000"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829498302"/>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31409" y="1364567"/>
            <a:ext cx="11329182" cy="4504528"/>
          </a:xfrm>
        </p:spPr>
        <p:txBody>
          <a:bodyPr>
            <a:normAutofit/>
          </a:bodyPr>
          <a:lstStyle/>
          <a:p>
            <a:r>
              <a:rPr lang="en-IN" sz="2400" b="1" dirty="0" smtClean="0"/>
              <a:t>Generating Cartoon  Characters-Using  </a:t>
            </a:r>
            <a:r>
              <a:rPr lang="en-IN" sz="2400" dirty="0" smtClean="0"/>
              <a:t>DCGAN s ,you can create faces of anime and </a:t>
            </a:r>
            <a:r>
              <a:rPr lang="en-IN" sz="2400" dirty="0" err="1" smtClean="0"/>
              <a:t>Pokemon</a:t>
            </a:r>
            <a:r>
              <a:rPr lang="en-IN" sz="2400" dirty="0" smtClean="0"/>
              <a:t> characters.</a:t>
            </a:r>
          </a:p>
          <a:p>
            <a:r>
              <a:rPr lang="en-IN" sz="2400" b="1" dirty="0" smtClean="0"/>
              <a:t>Generating Human Faces-can </a:t>
            </a:r>
            <a:r>
              <a:rPr lang="en-IN" sz="2400" dirty="0" smtClean="0"/>
              <a:t>be trained on the Images of human to generate realistic faces.</a:t>
            </a:r>
          </a:p>
          <a:p>
            <a:r>
              <a:rPr lang="en-IN" sz="2400" b="1" dirty="0"/>
              <a:t>Text to image </a:t>
            </a:r>
            <a:r>
              <a:rPr lang="en-IN" sz="2400" b="1" dirty="0" smtClean="0"/>
              <a:t>translation </a:t>
            </a:r>
            <a:r>
              <a:rPr lang="en-IN" sz="2400" dirty="0" smtClean="0"/>
              <a:t>–can build realistic images from textual; descriptions of simple objects like birds.</a:t>
            </a:r>
          </a:p>
          <a:p>
            <a:r>
              <a:rPr lang="en-IN" sz="2400" b="1" dirty="0" smtClean="0"/>
              <a:t>3-D generation </a:t>
            </a:r>
            <a:r>
              <a:rPr lang="en-IN" sz="2400" dirty="0" smtClean="0"/>
              <a:t>–can generate 3 d models from 2 d </a:t>
            </a:r>
            <a:r>
              <a:rPr lang="en-IN" sz="2400" dirty="0" err="1" smtClean="0"/>
              <a:t>pictues</a:t>
            </a:r>
            <a:r>
              <a:rPr lang="en-IN" sz="2400" dirty="0" smtClean="0"/>
              <a:t> of objects from multiple perspectives.</a:t>
            </a:r>
          </a:p>
        </p:txBody>
      </p:sp>
      <p:sp>
        <p:nvSpPr>
          <p:cNvPr id="4" name="Title 1"/>
          <p:cNvSpPr>
            <a:spLocks noGrp="1"/>
          </p:cNvSpPr>
          <p:nvPr>
            <p:ph type="title"/>
          </p:nvPr>
        </p:nvSpPr>
        <p:spPr>
          <a:xfrm>
            <a:off x="431408" y="145926"/>
            <a:ext cx="11329184" cy="1063896"/>
          </a:xfrm>
          <a:solidFill>
            <a:srgbClr val="CC66FF"/>
          </a:solidFill>
        </p:spPr>
        <p:style>
          <a:lnRef idx="3">
            <a:schemeClr val="lt1"/>
          </a:lnRef>
          <a:fillRef idx="1">
            <a:schemeClr val="accent2"/>
          </a:fillRef>
          <a:effectRef idx="1">
            <a:schemeClr val="accent2"/>
          </a:effectRef>
          <a:fontRef idx="minor">
            <a:schemeClr val="lt1"/>
          </a:fontRef>
        </p:style>
        <p:txBody>
          <a:bodyPr>
            <a:noAutofit/>
          </a:bodyPr>
          <a:lstStyle/>
          <a:p>
            <a:pPr algn="ctr">
              <a:lnSpc>
                <a:spcPct val="100000"/>
              </a:lnSpc>
            </a:pPr>
            <a:r>
              <a:rPr lang="en-US" sz="6000" b="1" dirty="0" smtClean="0">
                <a:effectLst>
                  <a:outerShdw blurRad="38100" dist="38100" dir="2700000" algn="tl">
                    <a:srgbClr val="000000">
                      <a:alpha val="43137"/>
                    </a:srgbClr>
                  </a:outerShdw>
                </a:effectLst>
              </a:rPr>
              <a:t>Application of </a:t>
            </a:r>
            <a:r>
              <a:rPr lang="en-US" sz="6000" b="1" dirty="0" smtClean="0">
                <a:effectLst>
                  <a:outerShdw blurRad="38100" dist="38100" dir="2700000" algn="tl">
                    <a:srgbClr val="000000">
                      <a:alpha val="43137"/>
                    </a:srgbClr>
                  </a:outerShdw>
                </a:effectLst>
              </a:rPr>
              <a:t>GAN</a:t>
            </a:r>
            <a:endParaRPr lang="en-IN" sz="6000" b="1" dirty="0">
              <a:effectLst>
                <a:outerShdw blurRad="38100" dist="38100" dir="2700000" algn="tl">
                  <a:srgbClr val="000000">
                    <a:alpha val="43137"/>
                  </a:srgbClr>
                </a:outerShdw>
              </a:effectLst>
            </a:endParaRPr>
          </a:p>
        </p:txBody>
      </p:sp>
      <p:pic>
        <p:nvPicPr>
          <p:cNvPr id="5" name="Picture 2" descr="The Ethical Concerns of GANs. GANs are an awesome example of how… | by  Aidan Curley | DataDrivenInvesto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2548600" y="4369058"/>
            <a:ext cx="7094800" cy="23553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02621334"/>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0" y="106680"/>
            <a:ext cx="10058400" cy="1463040"/>
          </a:xfrm>
          <a:solidFill>
            <a:srgbClr val="CC66FF"/>
          </a:solidFill>
        </p:spPr>
        <p:style>
          <a:lnRef idx="3">
            <a:schemeClr val="lt1"/>
          </a:lnRef>
          <a:fillRef idx="1">
            <a:schemeClr val="accent2"/>
          </a:fillRef>
          <a:effectRef idx="1">
            <a:schemeClr val="accent2"/>
          </a:effectRef>
          <a:fontRef idx="minor">
            <a:schemeClr val="lt1"/>
          </a:fontRef>
        </p:style>
        <p:txBody>
          <a:bodyPr>
            <a:noAutofit/>
          </a:bodyPr>
          <a:lstStyle/>
          <a:p>
            <a:pPr algn="ctr">
              <a:lnSpc>
                <a:spcPct val="100000"/>
              </a:lnSpc>
            </a:pPr>
            <a:r>
              <a:rPr lang="en-US" sz="4000" b="1" dirty="0"/>
              <a:t/>
            </a:r>
            <a:br>
              <a:rPr lang="en-US" sz="4000" b="1" dirty="0"/>
            </a:br>
            <a:r>
              <a:rPr lang="en-US" b="1" dirty="0" smtClean="0"/>
              <a:t>Classification </a:t>
            </a:r>
            <a:r>
              <a:rPr lang="en-US" b="1" dirty="0"/>
              <a:t>of Handwritten Digits Using CNN</a:t>
            </a:r>
            <a:endParaRPr lang="en-IN" b="1" dirty="0">
              <a:effectLst>
                <a:outerShdw blurRad="38100" dist="38100" dir="2700000" algn="tl">
                  <a:srgbClr val="000000">
                    <a:alpha val="43137"/>
                  </a:srgbClr>
                </a:outerShdw>
              </a:effectLst>
            </a:endParaRPr>
          </a:p>
        </p:txBody>
      </p:sp>
      <p:sp>
        <p:nvSpPr>
          <p:cNvPr id="3" name="Content Placeholder 2"/>
          <p:cNvSpPr>
            <a:spLocks noGrp="1"/>
          </p:cNvSpPr>
          <p:nvPr>
            <p:ph idx="1"/>
          </p:nvPr>
        </p:nvSpPr>
        <p:spPr>
          <a:xfrm>
            <a:off x="929479" y="4185174"/>
            <a:ext cx="3304896" cy="2283620"/>
          </a:xfrm>
        </p:spPr>
        <p:txBody>
          <a:bodyPr>
            <a:noAutofit/>
          </a:bodyPr>
          <a:lstStyle/>
          <a:p>
            <a:r>
              <a:rPr lang="en-US" sz="3200" b="1" dirty="0" smtClean="0"/>
              <a:t>I have attached the code in </a:t>
            </a:r>
            <a:r>
              <a:rPr lang="en-US" sz="3200" b="1" dirty="0" err="1" smtClean="0">
                <a:hlinkClick r:id="rId2"/>
              </a:rPr>
              <a:t>github</a:t>
            </a:r>
            <a:r>
              <a:rPr lang="en-US" sz="3200" b="1" dirty="0" smtClean="0"/>
              <a:t> repository  and  executed in </a:t>
            </a:r>
            <a:r>
              <a:rPr lang="en-US" sz="3200" b="1" dirty="0" smtClean="0">
                <a:hlinkClick r:id="rId3"/>
              </a:rPr>
              <a:t>google </a:t>
            </a:r>
            <a:r>
              <a:rPr lang="en-US" sz="3200" b="1" dirty="0" err="1" smtClean="0">
                <a:hlinkClick r:id="rId3"/>
              </a:rPr>
              <a:t>colab</a:t>
            </a:r>
            <a:r>
              <a:rPr lang="en-US" sz="3200" b="1" dirty="0" smtClean="0">
                <a:hlinkClick r:id="rId3"/>
              </a:rPr>
              <a:t>.</a:t>
            </a:r>
            <a:endParaRPr lang="en-IN" sz="3200" b="1" dirty="0"/>
          </a:p>
        </p:txBody>
      </p:sp>
      <p:pic>
        <p:nvPicPr>
          <p:cNvPr id="11266" name="Picture 2" descr="end to end process of CNN"/>
          <p:cNvPicPr>
            <a:picLocks noChangeAspect="1" noChangeArrowheads="1"/>
          </p:cNvPicPr>
          <p:nvPr/>
        </p:nvPicPr>
        <p:blipFill rotWithShape="1">
          <a:blip r:embed="rId4">
            <a:extLst>
              <a:ext uri="{28A0092B-C50C-407E-A947-70E740481C1C}">
                <a14:useLocalDpi xmlns:a14="http://schemas.microsoft.com/office/drawing/2010/main" val="0"/>
              </a:ext>
            </a:extLst>
          </a:blip>
          <a:srcRect l="1138" r="11382"/>
          <a:stretch/>
        </p:blipFill>
        <p:spPr bwMode="auto">
          <a:xfrm>
            <a:off x="4557933" y="1749264"/>
            <a:ext cx="7542304" cy="4739350"/>
          </a:xfrm>
          <a:prstGeom prst="rect">
            <a:avLst/>
          </a:prstGeom>
          <a:noFill/>
          <a:extLst>
            <a:ext uri="{909E8E84-426E-40DD-AFC4-6F175D3DCCD1}">
              <a14:hiddenFill xmlns:a14="http://schemas.microsoft.com/office/drawing/2010/main">
                <a:solidFill>
                  <a:srgbClr val="FFFFFF"/>
                </a:solidFill>
              </a14:hiddenFill>
            </a:ext>
          </a:extLst>
        </p:spPr>
      </p:pic>
      <p:pic>
        <p:nvPicPr>
          <p:cNvPr id="11268" name="Picture 4" descr="mnist dataset | classification handwritten digits CNN"/>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90333" y="1702191"/>
            <a:ext cx="3867600" cy="23505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16921601"/>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0" y="286604"/>
            <a:ext cx="10058400" cy="1084996"/>
          </a:xfrm>
          <a:solidFill>
            <a:srgbClr val="CC66FF"/>
          </a:solidFill>
          <a:ln>
            <a:solidFill>
              <a:srgbClr val="CC66FF"/>
            </a:solidFill>
          </a:ln>
        </p:spPr>
        <p:style>
          <a:lnRef idx="3">
            <a:schemeClr val="lt1"/>
          </a:lnRef>
          <a:fillRef idx="1">
            <a:schemeClr val="accent2"/>
          </a:fillRef>
          <a:effectRef idx="1">
            <a:schemeClr val="accent2"/>
          </a:effectRef>
          <a:fontRef idx="minor">
            <a:schemeClr val="lt1"/>
          </a:fontRef>
        </p:style>
        <p:txBody>
          <a:bodyPr>
            <a:noAutofit/>
          </a:bodyPr>
          <a:lstStyle/>
          <a:p>
            <a:pPr algn="ctr">
              <a:lnSpc>
                <a:spcPct val="100000"/>
              </a:lnSpc>
            </a:pPr>
            <a:r>
              <a:rPr lang="en-US" sz="6000" b="1" dirty="0" smtClean="0">
                <a:effectLst>
                  <a:outerShdw blurRad="38100" dist="38100" dir="2700000" algn="tl">
                    <a:srgbClr val="000000">
                      <a:alpha val="43137"/>
                    </a:srgbClr>
                  </a:outerShdw>
                </a:effectLst>
              </a:rPr>
              <a:t>REFERENCES</a:t>
            </a:r>
            <a:endParaRPr lang="en-IN" sz="6000" b="1" dirty="0">
              <a:effectLst>
                <a:outerShdw blurRad="38100" dist="38100" dir="2700000" algn="tl">
                  <a:srgbClr val="000000">
                    <a:alpha val="43137"/>
                  </a:srgbClr>
                </a:outerShdw>
              </a:effectLst>
            </a:endParaRPr>
          </a:p>
        </p:txBody>
      </p:sp>
      <p:sp>
        <p:nvSpPr>
          <p:cNvPr id="3" name="Content Placeholder 2"/>
          <p:cNvSpPr>
            <a:spLocks noGrp="1"/>
          </p:cNvSpPr>
          <p:nvPr>
            <p:ph idx="1"/>
          </p:nvPr>
        </p:nvSpPr>
        <p:spPr>
          <a:xfrm>
            <a:off x="1097280" y="1763486"/>
            <a:ext cx="10058400" cy="4336868"/>
          </a:xfrm>
        </p:spPr>
        <p:txBody>
          <a:bodyPr/>
          <a:lstStyle/>
          <a:p>
            <a:pPr algn="ctr"/>
            <a:r>
              <a:rPr lang="en-IN" sz="2800" b="1" dirty="0" smtClean="0"/>
              <a:t>CNN</a:t>
            </a:r>
          </a:p>
          <a:p>
            <a:pPr>
              <a:buFont typeface="Wingdings" panose="05000000000000000000" pitchFamily="2" charset="2"/>
              <a:buChar char="Ø"/>
            </a:pPr>
            <a:r>
              <a:rPr lang="en-IN" dirty="0" smtClean="0">
                <a:solidFill>
                  <a:schemeClr val="tx1"/>
                </a:solidFill>
                <a:hlinkClick r:id="rId2"/>
              </a:rPr>
              <a:t> https</a:t>
            </a:r>
            <a:r>
              <a:rPr lang="en-IN" dirty="0">
                <a:solidFill>
                  <a:schemeClr val="tx1"/>
                </a:solidFill>
                <a:hlinkClick r:id="rId2"/>
              </a:rPr>
              <a:t>://</a:t>
            </a:r>
            <a:r>
              <a:rPr lang="en-IN" dirty="0" smtClean="0">
                <a:solidFill>
                  <a:schemeClr val="tx1"/>
                </a:solidFill>
                <a:hlinkClick r:id="rId2"/>
              </a:rPr>
              <a:t>medium.com/machine-learning-researcher/convlutional-neural-network-cnn-2fc4faa7bb63</a:t>
            </a:r>
            <a:endParaRPr lang="en-IN" dirty="0" smtClean="0">
              <a:solidFill>
                <a:schemeClr val="tx1"/>
              </a:solidFill>
            </a:endParaRPr>
          </a:p>
          <a:p>
            <a:pPr>
              <a:buFont typeface="Wingdings" panose="05000000000000000000" pitchFamily="2" charset="2"/>
              <a:buChar char="Ø"/>
            </a:pPr>
            <a:r>
              <a:rPr lang="en-IN" dirty="0" smtClean="0">
                <a:solidFill>
                  <a:schemeClr val="tx1"/>
                </a:solidFill>
                <a:hlinkClick r:id="rId3"/>
              </a:rPr>
              <a:t> https</a:t>
            </a:r>
            <a:r>
              <a:rPr lang="en-IN" dirty="0">
                <a:solidFill>
                  <a:schemeClr val="tx1"/>
                </a:solidFill>
                <a:hlinkClick r:id="rId3"/>
              </a:rPr>
              <a:t>://</a:t>
            </a:r>
            <a:r>
              <a:rPr lang="en-IN" dirty="0" smtClean="0">
                <a:solidFill>
                  <a:schemeClr val="tx1"/>
                </a:solidFill>
                <a:hlinkClick r:id="rId3"/>
              </a:rPr>
              <a:t>towardsdatascience.com/a-comprehensive-guide-to-convolutional-neural-networks-the-eli5-way-3bd2b1164a53</a:t>
            </a:r>
            <a:endParaRPr lang="en-IN" dirty="0" smtClean="0">
              <a:solidFill>
                <a:schemeClr val="tx1"/>
              </a:solidFill>
            </a:endParaRPr>
          </a:p>
          <a:p>
            <a:pPr>
              <a:buFont typeface="Wingdings" panose="05000000000000000000" pitchFamily="2" charset="2"/>
              <a:buChar char="Ø"/>
            </a:pPr>
            <a:r>
              <a:rPr lang="en-IN" dirty="0" smtClean="0">
                <a:solidFill>
                  <a:schemeClr val="tx1"/>
                </a:solidFill>
                <a:hlinkClick r:id="rId4"/>
              </a:rPr>
              <a:t> https</a:t>
            </a:r>
            <a:r>
              <a:rPr lang="en-IN" dirty="0">
                <a:solidFill>
                  <a:schemeClr val="tx1"/>
                </a:solidFill>
                <a:hlinkClick r:id="rId4"/>
              </a:rPr>
              <a:t>://</a:t>
            </a:r>
            <a:r>
              <a:rPr lang="en-IN" dirty="0" smtClean="0">
                <a:solidFill>
                  <a:schemeClr val="tx1"/>
                </a:solidFill>
                <a:hlinkClick r:id="rId4"/>
              </a:rPr>
              <a:t>www.ibm.com/cloud/learn/convolutional-neural-networks</a:t>
            </a:r>
            <a:endParaRPr lang="en-IN" dirty="0" smtClean="0">
              <a:solidFill>
                <a:schemeClr val="tx1"/>
              </a:solidFill>
            </a:endParaRPr>
          </a:p>
          <a:p>
            <a:pPr>
              <a:buFont typeface="Wingdings" panose="05000000000000000000" pitchFamily="2" charset="2"/>
              <a:buChar char="Ø"/>
            </a:pPr>
            <a:r>
              <a:rPr lang="en-IN" dirty="0">
                <a:solidFill>
                  <a:schemeClr val="accent1">
                    <a:lumMod val="75000"/>
                  </a:schemeClr>
                </a:solidFill>
                <a:hlinkClick r:id="rId5"/>
              </a:rPr>
              <a:t>https://iq.opengenus.org/convolutional-neural-networks</a:t>
            </a:r>
            <a:r>
              <a:rPr lang="en-IN" dirty="0" smtClean="0">
                <a:solidFill>
                  <a:schemeClr val="accent1">
                    <a:lumMod val="75000"/>
                  </a:schemeClr>
                </a:solidFill>
                <a:hlinkClick r:id="rId5"/>
              </a:rPr>
              <a:t>/</a:t>
            </a:r>
            <a:endParaRPr lang="en-IN" dirty="0" smtClean="0">
              <a:solidFill>
                <a:schemeClr val="accent1">
                  <a:lumMod val="75000"/>
                </a:schemeClr>
              </a:solidFill>
            </a:endParaRPr>
          </a:p>
          <a:p>
            <a:pPr>
              <a:buFont typeface="Wingdings" panose="05000000000000000000" pitchFamily="2" charset="2"/>
              <a:buChar char="Ø"/>
            </a:pPr>
            <a:r>
              <a:rPr lang="en-IN" dirty="0">
                <a:solidFill>
                  <a:schemeClr val="accent1">
                    <a:lumMod val="75000"/>
                  </a:schemeClr>
                </a:solidFill>
                <a:hlinkClick r:id="rId6"/>
              </a:rPr>
              <a:t>https://victorzhou.com/blog/intro-to-cnns-part-1</a:t>
            </a:r>
            <a:r>
              <a:rPr lang="en-IN" dirty="0" smtClean="0">
                <a:solidFill>
                  <a:schemeClr val="accent1">
                    <a:lumMod val="75000"/>
                  </a:schemeClr>
                </a:solidFill>
                <a:hlinkClick r:id="rId6"/>
              </a:rPr>
              <a:t>/</a:t>
            </a:r>
            <a:endParaRPr lang="en-IN" dirty="0" smtClean="0">
              <a:solidFill>
                <a:schemeClr val="accent1">
                  <a:lumMod val="75000"/>
                </a:schemeClr>
              </a:solidFill>
            </a:endParaRPr>
          </a:p>
          <a:p>
            <a:pPr>
              <a:buFont typeface="Wingdings" panose="05000000000000000000" pitchFamily="2" charset="2"/>
              <a:buChar char="Ø"/>
            </a:pPr>
            <a:endParaRPr lang="en-IN" dirty="0" smtClean="0">
              <a:solidFill>
                <a:schemeClr val="accent1">
                  <a:lumMod val="75000"/>
                </a:schemeClr>
              </a:solidFill>
            </a:endParaRPr>
          </a:p>
          <a:p>
            <a:pPr>
              <a:buFont typeface="Wingdings" panose="05000000000000000000" pitchFamily="2" charset="2"/>
              <a:buChar char="Ø"/>
            </a:pPr>
            <a:endParaRPr lang="en-IN" dirty="0" smtClean="0">
              <a:solidFill>
                <a:schemeClr val="accent1">
                  <a:lumMod val="75000"/>
                </a:schemeClr>
              </a:solidFill>
            </a:endParaRPr>
          </a:p>
          <a:p>
            <a:endParaRPr lang="en-IN" dirty="0"/>
          </a:p>
        </p:txBody>
      </p:sp>
    </p:spTree>
    <p:extLst>
      <p:ext uri="{BB962C8B-B14F-4D97-AF65-F5344CB8AC3E}">
        <p14:creationId xmlns:p14="http://schemas.microsoft.com/office/powerpoint/2010/main" val="412049341"/>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97280" y="1640541"/>
            <a:ext cx="10058400" cy="4228553"/>
          </a:xfrm>
        </p:spPr>
        <p:txBody>
          <a:bodyPr/>
          <a:lstStyle/>
          <a:p>
            <a:pPr algn="ctr"/>
            <a:r>
              <a:rPr lang="en-IN" sz="2800" b="1" dirty="0" smtClean="0"/>
              <a:t>RNN</a:t>
            </a:r>
          </a:p>
          <a:p>
            <a:pPr>
              <a:buFont typeface="Wingdings" panose="05000000000000000000" pitchFamily="2" charset="2"/>
              <a:buChar char="Ø"/>
            </a:pPr>
            <a:r>
              <a:rPr lang="en-IN" dirty="0" smtClean="0"/>
              <a:t> </a:t>
            </a:r>
            <a:r>
              <a:rPr lang="en-IN" dirty="0" smtClean="0">
                <a:solidFill>
                  <a:srgbClr val="CC66FF"/>
                </a:solidFill>
                <a:hlinkClick r:id="rId2"/>
              </a:rPr>
              <a:t>https</a:t>
            </a:r>
            <a:r>
              <a:rPr lang="en-IN" dirty="0">
                <a:solidFill>
                  <a:srgbClr val="CC66FF"/>
                </a:solidFill>
                <a:hlinkClick r:id="rId2"/>
              </a:rPr>
              <a:t>://</a:t>
            </a:r>
            <a:r>
              <a:rPr lang="en-IN" dirty="0" smtClean="0">
                <a:solidFill>
                  <a:srgbClr val="CC66FF"/>
                </a:solidFill>
                <a:hlinkClick r:id="rId2"/>
              </a:rPr>
              <a:t>builtin.com/data-science/recurrent-neural-networks-and-lstm</a:t>
            </a:r>
            <a:endParaRPr lang="en-IN" dirty="0" smtClean="0">
              <a:solidFill>
                <a:srgbClr val="CC66FF"/>
              </a:solidFill>
            </a:endParaRPr>
          </a:p>
          <a:p>
            <a:pPr>
              <a:buFont typeface="Wingdings" panose="05000000000000000000" pitchFamily="2" charset="2"/>
              <a:buChar char="Ø"/>
            </a:pPr>
            <a:r>
              <a:rPr lang="en-IN" dirty="0">
                <a:solidFill>
                  <a:srgbClr val="CC66FF"/>
                </a:solidFill>
                <a:hlinkClick r:id="rId3"/>
              </a:rPr>
              <a:t>https://</a:t>
            </a:r>
            <a:r>
              <a:rPr lang="en-IN" dirty="0" smtClean="0">
                <a:solidFill>
                  <a:srgbClr val="CC66FF"/>
                </a:solidFill>
                <a:hlinkClick r:id="rId3"/>
              </a:rPr>
              <a:t>towardsdatascience.com/illustrated-guide-to-recurrent-neural-networks-79e5eb8049c9</a:t>
            </a:r>
            <a:endParaRPr lang="en-IN" dirty="0" smtClean="0">
              <a:solidFill>
                <a:srgbClr val="CC66FF"/>
              </a:solidFill>
            </a:endParaRPr>
          </a:p>
          <a:p>
            <a:pPr marL="0" indent="0" algn="ctr">
              <a:buNone/>
            </a:pPr>
            <a:r>
              <a:rPr lang="en-IN" sz="2800" b="1" dirty="0" smtClean="0"/>
              <a:t>GAN</a:t>
            </a:r>
          </a:p>
          <a:p>
            <a:pPr>
              <a:buFont typeface="Wingdings" panose="05000000000000000000" pitchFamily="2" charset="2"/>
              <a:buChar char="Ø"/>
            </a:pPr>
            <a:endParaRPr lang="en-IN" b="1" dirty="0" smtClean="0"/>
          </a:p>
          <a:p>
            <a:pPr>
              <a:buFont typeface="Wingdings" panose="05000000000000000000" pitchFamily="2" charset="2"/>
              <a:buChar char="Ø"/>
            </a:pPr>
            <a:r>
              <a:rPr lang="en-IN" dirty="0">
                <a:solidFill>
                  <a:srgbClr val="CC66FF"/>
                </a:solidFill>
                <a:hlinkClick r:id="rId4"/>
              </a:rPr>
              <a:t>https://</a:t>
            </a:r>
            <a:r>
              <a:rPr lang="en-IN" dirty="0" smtClean="0">
                <a:solidFill>
                  <a:srgbClr val="CC66FF"/>
                </a:solidFill>
                <a:hlinkClick r:id="rId4"/>
              </a:rPr>
              <a:t>developers.google.com/machine-learning/gan/gan_structure</a:t>
            </a:r>
            <a:endParaRPr lang="en-IN" dirty="0" smtClean="0">
              <a:solidFill>
                <a:srgbClr val="CC66FF"/>
              </a:solidFill>
            </a:endParaRPr>
          </a:p>
          <a:p>
            <a:pPr>
              <a:buFont typeface="Wingdings" panose="05000000000000000000" pitchFamily="2" charset="2"/>
              <a:buChar char="Ø"/>
            </a:pPr>
            <a:r>
              <a:rPr lang="en-IN" dirty="0">
                <a:solidFill>
                  <a:srgbClr val="CC66FF"/>
                </a:solidFill>
                <a:hlinkClick r:id="rId5"/>
              </a:rPr>
              <a:t>https://www.youtube.com/watch?v=MZmNxvLDdV0</a:t>
            </a:r>
            <a:endParaRPr lang="en-IN" dirty="0" smtClean="0">
              <a:solidFill>
                <a:srgbClr val="CC66FF"/>
              </a:solidFill>
            </a:endParaRPr>
          </a:p>
          <a:p>
            <a:pPr>
              <a:buFont typeface="Wingdings" panose="05000000000000000000" pitchFamily="2" charset="2"/>
              <a:buChar char="Ø"/>
            </a:pPr>
            <a:endParaRPr lang="en-IN" dirty="0" smtClean="0">
              <a:solidFill>
                <a:srgbClr val="CC66FF"/>
              </a:solidFill>
            </a:endParaRPr>
          </a:p>
          <a:p>
            <a:pPr>
              <a:buFont typeface="Wingdings" panose="05000000000000000000" pitchFamily="2" charset="2"/>
              <a:buChar char="Ø"/>
            </a:pPr>
            <a:endParaRPr lang="en-IN" dirty="0" smtClean="0">
              <a:solidFill>
                <a:srgbClr val="CC66FF"/>
              </a:solidFill>
            </a:endParaRPr>
          </a:p>
          <a:p>
            <a:pPr>
              <a:buFont typeface="Wingdings" panose="05000000000000000000" pitchFamily="2" charset="2"/>
              <a:buChar char="Ø"/>
            </a:pPr>
            <a:endParaRPr lang="en-IN" dirty="0" smtClean="0">
              <a:solidFill>
                <a:srgbClr val="CC66FF"/>
              </a:solidFill>
            </a:endParaRPr>
          </a:p>
          <a:p>
            <a:pPr>
              <a:buFont typeface="Wingdings" panose="05000000000000000000" pitchFamily="2" charset="2"/>
              <a:buChar char="Ø"/>
            </a:pPr>
            <a:endParaRPr lang="en-IN" dirty="0" smtClean="0">
              <a:solidFill>
                <a:srgbClr val="CC66FF"/>
              </a:solidFill>
            </a:endParaRPr>
          </a:p>
          <a:p>
            <a:pPr>
              <a:buFont typeface="Wingdings" panose="05000000000000000000" pitchFamily="2" charset="2"/>
              <a:buChar char="Ø"/>
            </a:pPr>
            <a:endParaRPr lang="en-IN" dirty="0" smtClean="0">
              <a:solidFill>
                <a:srgbClr val="CC66FF"/>
              </a:solidFill>
            </a:endParaRPr>
          </a:p>
          <a:p>
            <a:pPr>
              <a:buFont typeface="Wingdings" panose="05000000000000000000" pitchFamily="2" charset="2"/>
              <a:buChar char="Ø"/>
            </a:pPr>
            <a:endParaRPr lang="en-IN" dirty="0" smtClean="0">
              <a:solidFill>
                <a:srgbClr val="CC66FF"/>
              </a:solidFill>
            </a:endParaRPr>
          </a:p>
          <a:p>
            <a:pPr>
              <a:buFont typeface="Wingdings" panose="05000000000000000000" pitchFamily="2" charset="2"/>
              <a:buChar char="Ø"/>
            </a:pPr>
            <a:endParaRPr lang="en-IN" dirty="0" smtClean="0"/>
          </a:p>
          <a:p>
            <a:pPr>
              <a:buFont typeface="Wingdings" panose="05000000000000000000" pitchFamily="2" charset="2"/>
              <a:buChar char="Ø"/>
            </a:pPr>
            <a:endParaRPr lang="en-IN" dirty="0" smtClean="0"/>
          </a:p>
          <a:p>
            <a:endParaRPr lang="en-IN" dirty="0"/>
          </a:p>
        </p:txBody>
      </p:sp>
      <p:sp>
        <p:nvSpPr>
          <p:cNvPr id="4" name="Title 1"/>
          <p:cNvSpPr>
            <a:spLocks noGrp="1"/>
          </p:cNvSpPr>
          <p:nvPr>
            <p:ph type="title"/>
          </p:nvPr>
        </p:nvSpPr>
        <p:spPr>
          <a:xfrm>
            <a:off x="1097280" y="286603"/>
            <a:ext cx="10058400" cy="1084997"/>
          </a:xfrm>
          <a:solidFill>
            <a:srgbClr val="CC66FF"/>
          </a:solidFill>
          <a:ln>
            <a:solidFill>
              <a:srgbClr val="CC66FF"/>
            </a:solidFill>
          </a:ln>
        </p:spPr>
        <p:style>
          <a:lnRef idx="3">
            <a:schemeClr val="lt1"/>
          </a:lnRef>
          <a:fillRef idx="1">
            <a:schemeClr val="accent2"/>
          </a:fillRef>
          <a:effectRef idx="1">
            <a:schemeClr val="accent2"/>
          </a:effectRef>
          <a:fontRef idx="minor">
            <a:schemeClr val="lt1"/>
          </a:fontRef>
        </p:style>
        <p:txBody>
          <a:bodyPr>
            <a:noAutofit/>
          </a:bodyPr>
          <a:lstStyle/>
          <a:p>
            <a:pPr algn="ctr">
              <a:lnSpc>
                <a:spcPct val="100000"/>
              </a:lnSpc>
            </a:pPr>
            <a:r>
              <a:rPr lang="en-US" sz="6000" b="1" dirty="0" smtClean="0">
                <a:effectLst>
                  <a:outerShdw blurRad="38100" dist="38100" dir="2700000" algn="tl">
                    <a:srgbClr val="000000">
                      <a:alpha val="43137"/>
                    </a:srgbClr>
                  </a:outerShdw>
                </a:effectLst>
              </a:rPr>
              <a:t>REFERENCES</a:t>
            </a:r>
            <a:endParaRPr lang="en-IN" sz="6000"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097724781"/>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485324" y="1653988"/>
            <a:ext cx="8974182" cy="1626712"/>
          </a:xfrm>
          <a:ln/>
        </p:spPr>
        <p:style>
          <a:lnRef idx="1">
            <a:schemeClr val="accent1"/>
          </a:lnRef>
          <a:fillRef idx="2">
            <a:schemeClr val="accent1"/>
          </a:fillRef>
          <a:effectRef idx="1">
            <a:schemeClr val="accent1"/>
          </a:effectRef>
          <a:fontRef idx="minor">
            <a:schemeClr val="dk1"/>
          </a:fontRef>
        </p:style>
        <p:txBody>
          <a:bodyPr>
            <a:noAutofit/>
          </a:bodyPr>
          <a:lstStyle/>
          <a:p>
            <a:pPr algn="ctr"/>
            <a:r>
              <a:rPr lang="en-US" sz="11500" b="1" dirty="0" smtClean="0"/>
              <a:t>THANK YOU</a:t>
            </a:r>
            <a:endParaRPr lang="en-IN" sz="2400" b="1" dirty="0">
              <a:solidFill>
                <a:srgbClr val="002060"/>
              </a:solidFill>
            </a:endParaRPr>
          </a:p>
        </p:txBody>
      </p:sp>
      <p:sp>
        <p:nvSpPr>
          <p:cNvPr id="3" name="Rectangle 2"/>
          <p:cNvSpPr/>
          <p:nvPr/>
        </p:nvSpPr>
        <p:spPr>
          <a:xfrm>
            <a:off x="7877672" y="3442011"/>
            <a:ext cx="2581834" cy="830997"/>
          </a:xfrm>
          <a:prstGeom prst="rect">
            <a:avLst/>
          </a:prstGeom>
        </p:spPr>
        <p:txBody>
          <a:bodyPr wrap="square">
            <a:spAutoFit/>
          </a:bodyPr>
          <a:lstStyle/>
          <a:p>
            <a:pPr algn="r"/>
            <a:r>
              <a:rPr lang="en-US" sz="2400" b="1" dirty="0" err="1">
                <a:solidFill>
                  <a:srgbClr val="9900CC"/>
                </a:solidFill>
                <a:effectLst>
                  <a:outerShdw blurRad="38100" dist="38100" dir="2700000" algn="tl">
                    <a:srgbClr val="000000">
                      <a:alpha val="43137"/>
                    </a:srgbClr>
                  </a:outerShdw>
                </a:effectLst>
              </a:rPr>
              <a:t>Tejaal</a:t>
            </a:r>
            <a:r>
              <a:rPr lang="en-US" sz="2400" b="1" dirty="0">
                <a:solidFill>
                  <a:srgbClr val="9900CC"/>
                </a:solidFill>
                <a:effectLst>
                  <a:outerShdw blurRad="38100" dist="38100" dir="2700000" algn="tl">
                    <a:srgbClr val="000000">
                      <a:alpha val="43137"/>
                    </a:srgbClr>
                  </a:outerShdw>
                </a:effectLst>
              </a:rPr>
              <a:t> M</a:t>
            </a:r>
            <a:br>
              <a:rPr lang="en-US" sz="2400" b="1" dirty="0">
                <a:solidFill>
                  <a:srgbClr val="9900CC"/>
                </a:solidFill>
                <a:effectLst>
                  <a:outerShdw blurRad="38100" dist="38100" dir="2700000" algn="tl">
                    <a:srgbClr val="000000">
                      <a:alpha val="43137"/>
                    </a:srgbClr>
                  </a:outerShdw>
                </a:effectLst>
              </a:rPr>
            </a:br>
            <a:r>
              <a:rPr lang="en-US" sz="2400" b="1" dirty="0">
                <a:solidFill>
                  <a:srgbClr val="9900CC"/>
                </a:solidFill>
                <a:effectLst>
                  <a:outerShdw blurRad="38100" dist="38100" dir="2700000" algn="tl">
                    <a:srgbClr val="000000">
                      <a:alpha val="43137"/>
                    </a:srgbClr>
                  </a:outerShdw>
                </a:effectLst>
              </a:rPr>
              <a:t>ENG19CS0334</a:t>
            </a:r>
            <a:endParaRPr lang="en-IN" sz="2400" b="1" dirty="0">
              <a:solidFill>
                <a:srgbClr val="9900CC"/>
              </a:solidFill>
              <a:effectLst>
                <a:outerShdw blurRad="38100" dist="38100" dir="2700000" algn="tl">
                  <a:srgbClr val="000000">
                    <a:alpha val="43137"/>
                  </a:srgbClr>
                </a:outerShdw>
              </a:effectLst>
            </a:endParaRPr>
          </a:p>
        </p:txBody>
      </p:sp>
      <p:pic>
        <p:nvPicPr>
          <p:cNvPr id="4" name="Picture 15" descr="Convolutional Neural Network (CNN) and its Application- All you need to  know | by Pankajray | Analytics Vidhya | Medium"/>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2968282" y="3442011"/>
            <a:ext cx="5468718" cy="31461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0466995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971843" y="1633702"/>
            <a:ext cx="10515600" cy="4865572"/>
          </a:xfrm>
        </p:spPr>
        <p:txBody>
          <a:bodyPr>
            <a:normAutofit lnSpcReduction="10000"/>
          </a:bodyPr>
          <a:lstStyle/>
          <a:p>
            <a:r>
              <a:rPr lang="en-US" sz="2400" dirty="0"/>
              <a:t>Activation functions are a core concept to understand in deep learning</a:t>
            </a:r>
            <a:r>
              <a:rPr lang="en-US" sz="2400" dirty="0" smtClean="0"/>
              <a:t>.</a:t>
            </a:r>
            <a:endParaRPr lang="en-US" sz="2400" dirty="0"/>
          </a:p>
          <a:p>
            <a:r>
              <a:rPr lang="en-US" sz="2400" dirty="0"/>
              <a:t>They are what allows neurons in a neural network to communicate </a:t>
            </a:r>
            <a:r>
              <a:rPr lang="en-US" sz="2400" dirty="0" smtClean="0"/>
              <a:t>with </a:t>
            </a:r>
            <a:r>
              <a:rPr lang="en-US" sz="2400" dirty="0"/>
              <a:t>each other through their </a:t>
            </a:r>
            <a:r>
              <a:rPr lang="en-US" sz="2400" dirty="0" smtClean="0"/>
              <a:t>synapses.</a:t>
            </a:r>
          </a:p>
          <a:p>
            <a:r>
              <a:rPr lang="en-US" sz="2400" dirty="0"/>
              <a:t> </a:t>
            </a:r>
            <a:r>
              <a:rPr lang="en-US" sz="2400" dirty="0" smtClean="0"/>
              <a:t>We </a:t>
            </a:r>
            <a:r>
              <a:rPr lang="en-US" sz="2400" dirty="0"/>
              <a:t>learned that neurons receive input signals from the preceding layer of a neural network. A weighted sum of these signals is fed into the neuron's activation function, then the activation function's output is passed onto the next layer of the network</a:t>
            </a:r>
            <a:r>
              <a:rPr lang="en-US" sz="2400" dirty="0" smtClean="0"/>
              <a:t>.</a:t>
            </a:r>
          </a:p>
          <a:p>
            <a:pPr fontAlgn="base"/>
            <a:r>
              <a:rPr lang="en-US" sz="2400" dirty="0"/>
              <a:t>There are four main types of activation functions </a:t>
            </a:r>
            <a:endParaRPr lang="en-US" sz="2400" dirty="0" smtClean="0"/>
          </a:p>
          <a:p>
            <a:pPr lvl="1" fontAlgn="base"/>
            <a:r>
              <a:rPr lang="en-US" sz="2400" b="1" dirty="0" smtClean="0"/>
              <a:t>Threshold </a:t>
            </a:r>
            <a:r>
              <a:rPr lang="en-US" sz="2400" b="1" dirty="0"/>
              <a:t>functions</a:t>
            </a:r>
          </a:p>
          <a:p>
            <a:pPr lvl="1" fontAlgn="base"/>
            <a:r>
              <a:rPr lang="en-US" sz="2400" b="1" dirty="0"/>
              <a:t>Sigmoid functions</a:t>
            </a:r>
          </a:p>
          <a:p>
            <a:pPr lvl="1" fontAlgn="base"/>
            <a:r>
              <a:rPr lang="en-US" sz="2400" b="1" dirty="0"/>
              <a:t>Rectifier functions, or ReLUs</a:t>
            </a:r>
          </a:p>
          <a:p>
            <a:pPr lvl="1" fontAlgn="base"/>
            <a:r>
              <a:rPr lang="en-US" sz="2400" b="1" dirty="0"/>
              <a:t>Hyperbolic Tangent functions</a:t>
            </a:r>
          </a:p>
          <a:p>
            <a:endParaRPr lang="en-IN" dirty="0"/>
          </a:p>
        </p:txBody>
      </p:sp>
      <p:sp>
        <p:nvSpPr>
          <p:cNvPr id="8" name="Title 1"/>
          <p:cNvSpPr txBox="1">
            <a:spLocks/>
          </p:cNvSpPr>
          <p:nvPr/>
        </p:nvSpPr>
        <p:spPr>
          <a:xfrm>
            <a:off x="1097280" y="286604"/>
            <a:ext cx="10058400" cy="1084996"/>
          </a:xfrm>
          <a:prstGeom prst="rect">
            <a:avLst/>
          </a:prstGeom>
          <a:solidFill>
            <a:srgbClr val="CC66FF"/>
          </a:solidFill>
          <a:ln w="25400" cap="flat" cmpd="sng" algn="ctr">
            <a:solidFill>
              <a:srgbClr val="CC66FF"/>
            </a:solidFill>
            <a:prstDash val="solid"/>
          </a:ln>
        </p:spPr>
        <p:style>
          <a:lnRef idx="3">
            <a:schemeClr val="lt1"/>
          </a:lnRef>
          <a:fillRef idx="1">
            <a:schemeClr val="accent2"/>
          </a:fillRef>
          <a:effectRef idx="1">
            <a:schemeClr val="accent2"/>
          </a:effectRef>
          <a:fontRef idx="minor">
            <a:schemeClr val="lt1"/>
          </a:fontRef>
        </p:style>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lnSpc>
                <a:spcPct val="100000"/>
              </a:lnSpc>
            </a:pPr>
            <a:r>
              <a:rPr lang="en-US" sz="6000" b="1" smtClean="0">
                <a:effectLst>
                  <a:outerShdw blurRad="38100" dist="38100" dir="2700000" algn="tl">
                    <a:srgbClr val="000000">
                      <a:alpha val="43137"/>
                    </a:srgbClr>
                  </a:outerShdw>
                </a:effectLst>
              </a:rPr>
              <a:t>DEEP NEURAL NETWORKS</a:t>
            </a:r>
            <a:endParaRPr lang="en-IN" sz="6000"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06904505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Autofit/>
          </a:bodyPr>
          <a:lstStyle/>
          <a:p>
            <a:r>
              <a:rPr lang="en-US" sz="2400" b="1" dirty="0" smtClean="0"/>
              <a:t>FOR EXAMPLE:</a:t>
            </a:r>
          </a:p>
          <a:p>
            <a:r>
              <a:rPr lang="en-US" sz="2400" b="1" dirty="0" smtClean="0"/>
              <a:t>The </a:t>
            </a:r>
            <a:r>
              <a:rPr lang="en-US" sz="2400" b="1" dirty="0"/>
              <a:t>Parameters In Our Data Set</a:t>
            </a:r>
          </a:p>
          <a:p>
            <a:pPr marL="514350" indent="-514350" fontAlgn="base">
              <a:buFont typeface="+mj-lt"/>
              <a:buAutoNum type="romanUcPeriod"/>
            </a:pPr>
            <a:r>
              <a:rPr lang="en-US" sz="2400" dirty="0"/>
              <a:t>Square footage</a:t>
            </a:r>
          </a:p>
          <a:p>
            <a:pPr marL="514350" indent="-514350" fontAlgn="base">
              <a:buFont typeface="+mj-lt"/>
              <a:buAutoNum type="romanUcPeriod"/>
            </a:pPr>
            <a:r>
              <a:rPr lang="en-US" sz="2400" dirty="0"/>
              <a:t>Bedrooms</a:t>
            </a:r>
          </a:p>
          <a:p>
            <a:pPr marL="514350" indent="-514350" fontAlgn="base">
              <a:buFont typeface="+mj-lt"/>
              <a:buAutoNum type="romanUcPeriod"/>
            </a:pPr>
            <a:r>
              <a:rPr lang="en-US" sz="2400" dirty="0"/>
              <a:t>Distance to city center</a:t>
            </a:r>
          </a:p>
          <a:p>
            <a:pPr marL="514350" indent="-514350" fontAlgn="base">
              <a:buFont typeface="+mj-lt"/>
              <a:buAutoNum type="romanUcPeriod"/>
            </a:pPr>
            <a:r>
              <a:rPr lang="en-US" sz="2400" dirty="0"/>
              <a:t>House age</a:t>
            </a:r>
          </a:p>
          <a:p>
            <a:pPr marL="514350" indent="-514350">
              <a:buFont typeface="+mj-lt"/>
              <a:buAutoNum type="romanUcPeriod"/>
            </a:pPr>
            <a:r>
              <a:rPr lang="en-US" sz="2400" dirty="0"/>
              <a:t>These four parameters will form the input layer of the </a:t>
            </a:r>
            <a:r>
              <a:rPr lang="en-US" sz="2400" dirty="0" smtClean="0"/>
              <a:t> </a:t>
            </a:r>
            <a:r>
              <a:rPr lang="en-US" sz="2400" dirty="0"/>
              <a:t>neural network</a:t>
            </a:r>
            <a:r>
              <a:rPr lang="en-US" sz="2400" dirty="0" smtClean="0"/>
              <a:t>.</a:t>
            </a:r>
          </a:p>
          <a:p>
            <a:pPr marL="514350" indent="-514350">
              <a:buFont typeface="+mj-lt"/>
              <a:buAutoNum type="romanUcPeriod"/>
            </a:pPr>
            <a:r>
              <a:rPr lang="en-US" sz="2400" dirty="0" smtClean="0"/>
              <a:t>The </a:t>
            </a:r>
            <a:r>
              <a:rPr lang="en-US" sz="2400" dirty="0"/>
              <a:t>output layer is the component of the neural net that actually makes predictions.</a:t>
            </a:r>
            <a:endParaRPr lang="en-IN" sz="2400" dirty="0"/>
          </a:p>
        </p:txBody>
      </p:sp>
      <p:sp>
        <p:nvSpPr>
          <p:cNvPr id="4" name="Title 1"/>
          <p:cNvSpPr txBox="1">
            <a:spLocks/>
          </p:cNvSpPr>
          <p:nvPr/>
        </p:nvSpPr>
        <p:spPr>
          <a:xfrm>
            <a:off x="1097280" y="286604"/>
            <a:ext cx="10058400" cy="1084996"/>
          </a:xfrm>
          <a:prstGeom prst="rect">
            <a:avLst/>
          </a:prstGeom>
          <a:solidFill>
            <a:srgbClr val="CC66FF"/>
          </a:solidFill>
          <a:ln w="25400" cap="flat" cmpd="sng" algn="ctr">
            <a:solidFill>
              <a:srgbClr val="CC66FF"/>
            </a:solidFill>
            <a:prstDash val="solid"/>
          </a:ln>
        </p:spPr>
        <p:style>
          <a:lnRef idx="3">
            <a:schemeClr val="lt1"/>
          </a:lnRef>
          <a:fillRef idx="1">
            <a:schemeClr val="accent2"/>
          </a:fillRef>
          <a:effectRef idx="1">
            <a:schemeClr val="accent2"/>
          </a:effectRef>
          <a:fontRef idx="minor">
            <a:schemeClr val="lt1"/>
          </a:fontRef>
        </p:style>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lnSpc>
                <a:spcPct val="100000"/>
              </a:lnSpc>
            </a:pPr>
            <a:r>
              <a:rPr lang="en-US" sz="6000" b="1" smtClean="0">
                <a:effectLst>
                  <a:outerShdw blurRad="38100" dist="38100" dir="2700000" algn="tl">
                    <a:srgbClr val="000000">
                      <a:alpha val="43137"/>
                    </a:srgbClr>
                  </a:outerShdw>
                </a:effectLst>
              </a:rPr>
              <a:t>DEEP NEURAL NETWORKS</a:t>
            </a:r>
            <a:endParaRPr lang="en-IN" sz="6000"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17508368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2"/>
          <a:stretch>
            <a:fillRect/>
          </a:stretch>
        </p:blipFill>
        <p:spPr>
          <a:xfrm>
            <a:off x="2121528" y="1825625"/>
            <a:ext cx="7948943" cy="4351338"/>
          </a:xfrm>
          <a:prstGeom prst="rect">
            <a:avLst/>
          </a:prstGeom>
        </p:spPr>
      </p:pic>
      <p:sp>
        <p:nvSpPr>
          <p:cNvPr id="6" name="Title 1"/>
          <p:cNvSpPr txBox="1">
            <a:spLocks/>
          </p:cNvSpPr>
          <p:nvPr/>
        </p:nvSpPr>
        <p:spPr>
          <a:xfrm>
            <a:off x="1097280" y="286604"/>
            <a:ext cx="10058400" cy="1084996"/>
          </a:xfrm>
          <a:prstGeom prst="rect">
            <a:avLst/>
          </a:prstGeom>
          <a:solidFill>
            <a:srgbClr val="CC66FF"/>
          </a:solidFill>
          <a:ln w="25400" cap="flat" cmpd="sng" algn="ctr">
            <a:solidFill>
              <a:srgbClr val="CC66FF"/>
            </a:solidFill>
            <a:prstDash val="solid"/>
          </a:ln>
        </p:spPr>
        <p:style>
          <a:lnRef idx="3">
            <a:schemeClr val="lt1"/>
          </a:lnRef>
          <a:fillRef idx="1">
            <a:schemeClr val="accent2"/>
          </a:fillRef>
          <a:effectRef idx="1">
            <a:schemeClr val="accent2"/>
          </a:effectRef>
          <a:fontRef idx="minor">
            <a:schemeClr val="lt1"/>
          </a:fontRef>
        </p:style>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lnSpc>
                <a:spcPct val="100000"/>
              </a:lnSpc>
            </a:pPr>
            <a:r>
              <a:rPr lang="en-US" sz="6000" b="1" smtClean="0">
                <a:effectLst>
                  <a:outerShdw blurRad="38100" dist="38100" dir="2700000" algn="tl">
                    <a:srgbClr val="000000">
                      <a:alpha val="43137"/>
                    </a:srgbClr>
                  </a:outerShdw>
                </a:effectLst>
              </a:rPr>
              <a:t>DEEP NEURAL NETWORKS</a:t>
            </a:r>
            <a:endParaRPr lang="en-IN" sz="6000"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05828065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97280" y="1575582"/>
            <a:ext cx="10058400" cy="4642338"/>
          </a:xfrm>
        </p:spPr>
        <p:txBody>
          <a:bodyPr>
            <a:noAutofit/>
          </a:bodyPr>
          <a:lstStyle/>
          <a:p>
            <a:pPr fontAlgn="base"/>
            <a:r>
              <a:rPr lang="en-US" dirty="0"/>
              <a:t>While this diagram is a bit abstract, the point is that most neural networks can be visualized in this manner:</a:t>
            </a:r>
          </a:p>
          <a:p>
            <a:pPr fontAlgn="base">
              <a:buFont typeface="Wingdings" panose="05000000000000000000" pitchFamily="2" charset="2"/>
              <a:buChar char="Ø"/>
            </a:pPr>
            <a:r>
              <a:rPr lang="en-US" b="1" dirty="0"/>
              <a:t>An input layer</a:t>
            </a:r>
          </a:p>
          <a:p>
            <a:pPr fontAlgn="base">
              <a:buFont typeface="Wingdings" panose="05000000000000000000" pitchFamily="2" charset="2"/>
              <a:buChar char="Ø"/>
            </a:pPr>
            <a:r>
              <a:rPr lang="en-US" b="1" dirty="0"/>
              <a:t>Possibly some hidden layers</a:t>
            </a:r>
          </a:p>
          <a:p>
            <a:pPr fontAlgn="base">
              <a:buFont typeface="Wingdings" panose="05000000000000000000" pitchFamily="2" charset="2"/>
              <a:buChar char="Ø"/>
            </a:pPr>
            <a:r>
              <a:rPr lang="en-US" b="1" dirty="0"/>
              <a:t>An output layer</a:t>
            </a:r>
          </a:p>
          <a:p>
            <a:pPr>
              <a:buFont typeface="Wingdings" panose="05000000000000000000" pitchFamily="2" charset="2"/>
              <a:buChar char="Ø"/>
            </a:pPr>
            <a:r>
              <a:rPr lang="en-US" dirty="0"/>
              <a:t>It is the hidden layer of neurons that causes neural networks to be so powerful for calculating </a:t>
            </a:r>
            <a:r>
              <a:rPr lang="en-US" dirty="0" smtClean="0"/>
              <a:t>predictions</a:t>
            </a:r>
            <a:endParaRPr lang="en-US" dirty="0"/>
          </a:p>
          <a:p>
            <a:pPr>
              <a:buFont typeface="Wingdings" panose="05000000000000000000" pitchFamily="2" charset="2"/>
              <a:buChar char="Ø"/>
            </a:pPr>
            <a:r>
              <a:rPr lang="en-US" dirty="0"/>
              <a:t>For each neuron in a hidden layer, it performs calculations using some (or all) of the neurons in the last layer of the neural network. These values are then used in the next layer of the neural network</a:t>
            </a:r>
            <a:r>
              <a:rPr lang="en-US" dirty="0" smtClean="0"/>
              <a:t>.</a:t>
            </a:r>
          </a:p>
          <a:p>
            <a:pPr>
              <a:buFont typeface="Wingdings" panose="05000000000000000000" pitchFamily="2" charset="2"/>
              <a:buChar char="Ø"/>
            </a:pPr>
            <a:r>
              <a:rPr lang="en-US" dirty="0" smtClean="0"/>
              <a:t>Neurons </a:t>
            </a:r>
            <a:r>
              <a:rPr lang="en-US" dirty="0"/>
              <a:t>in the </a:t>
            </a:r>
            <a:r>
              <a:rPr lang="en-US" dirty="0" smtClean="0"/>
              <a:t>middle </a:t>
            </a:r>
            <a:r>
              <a:rPr lang="en-US" dirty="0"/>
              <a:t>layers of a neural net are activated (meaning their activation function returns 1) for an input value that satisfies certain sub-properties</a:t>
            </a:r>
            <a:r>
              <a:rPr lang="en-US" dirty="0" smtClean="0"/>
              <a:t>.</a:t>
            </a:r>
          </a:p>
          <a:p>
            <a:pPr>
              <a:buFont typeface="Wingdings" panose="05000000000000000000" pitchFamily="2" charset="2"/>
              <a:buChar char="Ø"/>
            </a:pPr>
            <a:r>
              <a:rPr lang="en-US" dirty="0"/>
              <a:t>The process through which neurons determine which input values to use from the preceding layer of the neural net is </a:t>
            </a:r>
            <a:r>
              <a:rPr lang="en-US" b="1" dirty="0"/>
              <a:t>called </a:t>
            </a:r>
            <a:r>
              <a:rPr lang="en-US" b="1" i="1" dirty="0"/>
              <a:t>training</a:t>
            </a:r>
            <a:r>
              <a:rPr lang="en-US" b="1" dirty="0"/>
              <a:t> the model</a:t>
            </a:r>
            <a:r>
              <a:rPr lang="en-US" dirty="0"/>
              <a:t>. </a:t>
            </a:r>
            <a:endParaRPr lang="en-IN" dirty="0"/>
          </a:p>
        </p:txBody>
      </p:sp>
      <p:sp>
        <p:nvSpPr>
          <p:cNvPr id="5" name="Title 1"/>
          <p:cNvSpPr txBox="1">
            <a:spLocks/>
          </p:cNvSpPr>
          <p:nvPr/>
        </p:nvSpPr>
        <p:spPr>
          <a:xfrm>
            <a:off x="1097280" y="286604"/>
            <a:ext cx="10058400" cy="1084996"/>
          </a:xfrm>
          <a:prstGeom prst="rect">
            <a:avLst/>
          </a:prstGeom>
          <a:solidFill>
            <a:srgbClr val="CC66FF"/>
          </a:solidFill>
          <a:ln w="25400" cap="flat" cmpd="sng" algn="ctr">
            <a:solidFill>
              <a:srgbClr val="CC66FF"/>
            </a:solidFill>
            <a:prstDash val="solid"/>
          </a:ln>
        </p:spPr>
        <p:style>
          <a:lnRef idx="3">
            <a:schemeClr val="lt1"/>
          </a:lnRef>
          <a:fillRef idx="1">
            <a:schemeClr val="accent2"/>
          </a:fillRef>
          <a:effectRef idx="1">
            <a:schemeClr val="accent2"/>
          </a:effectRef>
          <a:fontRef idx="minor">
            <a:schemeClr val="lt1"/>
          </a:fontRef>
        </p:style>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lnSpc>
                <a:spcPct val="100000"/>
              </a:lnSpc>
            </a:pPr>
            <a:r>
              <a:rPr lang="en-US" sz="6000" b="1" smtClean="0">
                <a:effectLst>
                  <a:outerShdw blurRad="38100" dist="38100" dir="2700000" algn="tl">
                    <a:srgbClr val="000000">
                      <a:alpha val="43137"/>
                    </a:srgbClr>
                  </a:outerShdw>
                </a:effectLst>
              </a:rPr>
              <a:t>DEEP NEURAL NETWORKS</a:t>
            </a:r>
            <a:endParaRPr lang="en-IN" sz="6000"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84838142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423851"/>
            <a:ext cx="10515600" cy="4753112"/>
          </a:xfrm>
        </p:spPr>
        <p:txBody>
          <a:bodyPr/>
          <a:lstStyle/>
          <a:p>
            <a:r>
              <a:rPr lang="en-US" sz="2800" b="1" dirty="0"/>
              <a:t>Visualizing A Neural Net’s Prediction Process</a:t>
            </a:r>
          </a:p>
          <a:p>
            <a:endParaRPr lang="en-IN" dirty="0"/>
          </a:p>
        </p:txBody>
      </p:sp>
      <p:pic>
        <p:nvPicPr>
          <p:cNvPr id="37890" name="Picture 2" descr="A completed neural network"/>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73703" y="2030175"/>
            <a:ext cx="7518492" cy="4624682"/>
          </a:xfrm>
          <a:prstGeom prst="rect">
            <a:avLst/>
          </a:prstGeom>
          <a:noFill/>
          <a:extLst>
            <a:ext uri="{909E8E84-426E-40DD-AFC4-6F175D3DCCD1}">
              <a14:hiddenFill xmlns:a14="http://schemas.microsoft.com/office/drawing/2010/main">
                <a:solidFill>
                  <a:srgbClr val="FFFFFF"/>
                </a:solidFill>
              </a14:hiddenFill>
            </a:ext>
          </a:extLst>
        </p:spPr>
      </p:pic>
      <p:sp>
        <p:nvSpPr>
          <p:cNvPr id="5" name="Title 1"/>
          <p:cNvSpPr txBox="1">
            <a:spLocks/>
          </p:cNvSpPr>
          <p:nvPr/>
        </p:nvSpPr>
        <p:spPr>
          <a:xfrm>
            <a:off x="1097280" y="286604"/>
            <a:ext cx="10058400" cy="1084996"/>
          </a:xfrm>
          <a:prstGeom prst="rect">
            <a:avLst/>
          </a:prstGeom>
          <a:solidFill>
            <a:srgbClr val="CC66FF"/>
          </a:solidFill>
          <a:ln w="25400" cap="flat" cmpd="sng" algn="ctr">
            <a:solidFill>
              <a:srgbClr val="CC66FF"/>
            </a:solidFill>
            <a:prstDash val="solid"/>
          </a:ln>
        </p:spPr>
        <p:style>
          <a:lnRef idx="3">
            <a:schemeClr val="lt1"/>
          </a:lnRef>
          <a:fillRef idx="1">
            <a:schemeClr val="accent2"/>
          </a:fillRef>
          <a:effectRef idx="1">
            <a:schemeClr val="accent2"/>
          </a:effectRef>
          <a:fontRef idx="minor">
            <a:schemeClr val="lt1"/>
          </a:fontRef>
        </p:style>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lnSpc>
                <a:spcPct val="100000"/>
              </a:lnSpc>
            </a:pPr>
            <a:r>
              <a:rPr lang="en-US" sz="6000" b="1" smtClean="0">
                <a:effectLst>
                  <a:outerShdw blurRad="38100" dist="38100" dir="2700000" algn="tl">
                    <a:srgbClr val="000000">
                      <a:alpha val="43137"/>
                    </a:srgbClr>
                  </a:outerShdw>
                </a:effectLst>
              </a:rPr>
              <a:t>DEEP NEURAL NETWORKS</a:t>
            </a:r>
            <a:endParaRPr lang="en-IN" sz="6000"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4036052342"/>
      </p:ext>
    </p:extLst>
  </p:cSld>
  <p:clrMapOvr>
    <a:masterClrMapping/>
  </p:clrMapOvr>
  <p:timing>
    <p:tnLst>
      <p:par>
        <p:cTn id="1" dur="indefinite" restart="never" nodeType="tmRoot"/>
      </p:par>
    </p:tnLst>
  </p:timing>
</p:sld>
</file>

<file path=ppt/theme/theme1.xml><?xml version="1.0" encoding="utf-8"?>
<a:theme xmlns:a="http://schemas.openxmlformats.org/drawingml/2006/main" name="Retrospect">
  <a:themeElements>
    <a:clrScheme name="Custom 1">
      <a:dk1>
        <a:sysClr val="windowText" lastClr="000000"/>
      </a:dk1>
      <a:lt1>
        <a:sysClr val="window" lastClr="FFFFFF"/>
      </a:lt1>
      <a:dk2>
        <a:srgbClr val="373545"/>
      </a:dk2>
      <a:lt2>
        <a:srgbClr val="DCD8DC"/>
      </a:lt2>
      <a:accent1>
        <a:srgbClr val="AD84C6"/>
      </a:accent1>
      <a:accent2>
        <a:srgbClr val="8784C7"/>
      </a:accent2>
      <a:accent3>
        <a:srgbClr val="5D739A"/>
      </a:accent3>
      <a:accent4>
        <a:srgbClr val="6997AF"/>
      </a:accent4>
      <a:accent5>
        <a:srgbClr val="84ACB6"/>
      </a:accent5>
      <a:accent6>
        <a:srgbClr val="6F8183"/>
      </a:accent6>
      <a:hlink>
        <a:srgbClr val="593470"/>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D26EA377-59BD-4C9C-9D94-EE8416EE4C7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3469</TotalTime>
  <Words>2158</Words>
  <Application>Microsoft Office PowerPoint</Application>
  <PresentationFormat>Widescreen</PresentationFormat>
  <Paragraphs>287</Paragraphs>
  <Slides>44</Slides>
  <Notes>5</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44</vt:i4>
      </vt:variant>
    </vt:vector>
  </HeadingPairs>
  <TitlesOfParts>
    <vt:vector size="53" baseType="lpstr">
      <vt:lpstr>Arial</vt:lpstr>
      <vt:lpstr>Calibri</vt:lpstr>
      <vt:lpstr>Calibri Light</vt:lpstr>
      <vt:lpstr>charter</vt:lpstr>
      <vt:lpstr>inherit</vt:lpstr>
      <vt:lpstr>Poppins</vt:lpstr>
      <vt:lpstr>sohne</vt:lpstr>
      <vt:lpstr>Wingdings</vt:lpstr>
      <vt:lpstr>Retrospect</vt:lpstr>
      <vt:lpstr>PowerPoint Presentation</vt:lpstr>
      <vt:lpstr>DEEP NEURAL NETWORKS</vt:lpstr>
      <vt:lpstr>PowerPoint Presentation</vt:lpstr>
      <vt:lpstr>DEEP NEURAL NETWORKS</vt:lpstr>
      <vt:lpstr>PowerPoint Presentation</vt:lpstr>
      <vt:lpstr>PowerPoint Presentation</vt:lpstr>
      <vt:lpstr>PowerPoint Presentation</vt:lpstr>
      <vt:lpstr>PowerPoint Presentation</vt:lpstr>
      <vt:lpstr>PowerPoint Presentation</vt:lpstr>
      <vt:lpstr>PowerPoint Presentation</vt:lpstr>
      <vt:lpstr>DEEP NEURAL NETWORKS</vt:lpstr>
      <vt:lpstr>APPLICATIONS OF DNN</vt:lpstr>
      <vt:lpstr>APPLICATIONS OF DNN</vt:lpstr>
      <vt:lpstr>CONVOLUTIONAL NEURAL NETWORKS</vt:lpstr>
      <vt:lpstr>CONVOLUTIONAL NEURAL NETWORKS</vt:lpstr>
      <vt:lpstr>CONVOLUTIONAL NEURAL NETWORKS</vt:lpstr>
      <vt:lpstr>HOW DOES CNN WORK?</vt:lpstr>
      <vt:lpstr>CONVOLUTIONAL</vt:lpstr>
      <vt:lpstr>CONVOLUTIONAL</vt:lpstr>
      <vt:lpstr> </vt:lpstr>
      <vt:lpstr> POOLING LAYER</vt:lpstr>
      <vt:lpstr>POOLING</vt:lpstr>
      <vt:lpstr>FLATTENING</vt:lpstr>
      <vt:lpstr>PowerPoint Presentation</vt:lpstr>
      <vt:lpstr>Fully Connected Layer(FC Layer)</vt:lpstr>
      <vt:lpstr>FC LAYER</vt:lpstr>
      <vt:lpstr>PowerPoint Presentation</vt:lpstr>
      <vt:lpstr>RNN</vt:lpstr>
      <vt:lpstr>Long Short-Term Memory (LSTM)</vt:lpstr>
      <vt:lpstr> </vt:lpstr>
      <vt:lpstr>TYPES OF RNN</vt:lpstr>
      <vt:lpstr>RNN</vt:lpstr>
      <vt:lpstr>APPLICATIONS OF RNN</vt:lpstr>
      <vt:lpstr>APPLICATIONS OF RNN</vt:lpstr>
      <vt:lpstr>GAN-Generative Adversarial Networks</vt:lpstr>
      <vt:lpstr>GAN</vt:lpstr>
      <vt:lpstr>GENERATOR</vt:lpstr>
      <vt:lpstr>DISCRIMINATOR</vt:lpstr>
      <vt:lpstr>HOW GAN’s WORK?</vt:lpstr>
      <vt:lpstr>Application of GAN</vt:lpstr>
      <vt:lpstr> Classification of Handwritten Digits Using CNN</vt:lpstr>
      <vt:lpstr>REFERENCES</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DELL</dc:creator>
  <cp:lastModifiedBy>DELL</cp:lastModifiedBy>
  <cp:revision>47</cp:revision>
  <dcterms:created xsi:type="dcterms:W3CDTF">2021-10-31T03:26:58Z</dcterms:created>
  <dcterms:modified xsi:type="dcterms:W3CDTF">2021-11-11T04:39:01Z</dcterms:modified>
</cp:coreProperties>
</file>

<file path=docProps/thumbnail.jpeg>
</file>